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</p:sldMasterIdLst>
  <p:notesMasterIdLst>
    <p:notesMasterId r:id="rId58"/>
  </p:notesMasterIdLst>
  <p:handoutMasterIdLst>
    <p:handoutMasterId r:id="rId59"/>
  </p:handoutMasterIdLst>
  <p:sldIdLst>
    <p:sldId id="430" r:id="rId3"/>
    <p:sldId id="409" r:id="rId4"/>
    <p:sldId id="412" r:id="rId5"/>
    <p:sldId id="466" r:id="rId6"/>
    <p:sldId id="510" r:id="rId7"/>
    <p:sldId id="511" r:id="rId8"/>
    <p:sldId id="512" r:id="rId9"/>
    <p:sldId id="509" r:id="rId10"/>
    <p:sldId id="501" r:id="rId11"/>
    <p:sldId id="502" r:id="rId12"/>
    <p:sldId id="504" r:id="rId13"/>
    <p:sldId id="505" r:id="rId14"/>
    <p:sldId id="506" r:id="rId15"/>
    <p:sldId id="507" r:id="rId16"/>
    <p:sldId id="508" r:id="rId17"/>
    <p:sldId id="465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13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448" r:id="rId35"/>
    <p:sldId id="425" r:id="rId36"/>
    <p:sldId id="513" r:id="rId37"/>
    <p:sldId id="468" r:id="rId38"/>
    <p:sldId id="488" r:id="rId39"/>
    <p:sldId id="489" r:id="rId40"/>
    <p:sldId id="490" r:id="rId41"/>
    <p:sldId id="491" r:id="rId42"/>
    <p:sldId id="492" r:id="rId43"/>
    <p:sldId id="467" r:id="rId44"/>
    <p:sldId id="476" r:id="rId45"/>
    <p:sldId id="477" r:id="rId46"/>
    <p:sldId id="478" r:id="rId47"/>
    <p:sldId id="479" r:id="rId48"/>
    <p:sldId id="480" r:id="rId49"/>
    <p:sldId id="481" r:id="rId50"/>
    <p:sldId id="482" r:id="rId51"/>
    <p:sldId id="483" r:id="rId52"/>
    <p:sldId id="484" r:id="rId53"/>
    <p:sldId id="485" r:id="rId54"/>
    <p:sldId id="486" r:id="rId55"/>
    <p:sldId id="487" r:id="rId56"/>
    <p:sldId id="427" r:id="rId57"/>
  </p:sldIdLst>
  <p:sldSz cx="9144000" cy="70405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8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756" autoAdjust="0"/>
    <p:restoredTop sz="97628" autoAdjust="0"/>
  </p:normalViewPr>
  <p:slideViewPr>
    <p:cSldViewPr>
      <p:cViewPr varScale="1">
        <p:scale>
          <a:sx n="84" d="100"/>
          <a:sy n="84" d="100"/>
        </p:scale>
        <p:origin x="96" y="474"/>
      </p:cViewPr>
      <p:guideLst>
        <p:guide orient="horz" pos="22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34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563C43-6100-46DD-A1A8-BEECBEC30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850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0800" y="720725"/>
            <a:ext cx="4673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7"/>
            <a:ext cx="5850835" cy="432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1973CF-C89F-4C93-A0EF-F4FA86B4B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522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p5VhYv2nw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hitepages.pace.ed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acadtech@pace.edu?subject=Digital%20Measures%20Refresh" TargetMode="External"/><Relationship Id="rId4" Type="http://schemas.openxmlformats.org/officeDocument/2006/relationships/hyperlink" Target="https://help.pace.edu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7C20980-0DF8-4A69-9F3E-2EF6D01409EA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883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Open today’s webinar with a discussion about the costs of textbooks: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 average, students spend $11,000 on course materials annually</a:t>
            </a:r>
            <a:r>
              <a:rPr lang="en-US" sz="14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Restricts access to education to: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 Traditional low–income students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Non-traditional, continuing education students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 smtClean="0"/>
              <a:t>If you are a single parent, you have dependents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OER stands for </a:t>
            </a:r>
            <a:r>
              <a:rPr lang="en-US" u="sng" dirty="0" smtClean="0">
                <a:hlinkClick r:id="rId3"/>
              </a:rPr>
              <a:t>Open Educational Resources</a:t>
            </a:r>
            <a:r>
              <a:rPr lang="en-US" dirty="0" smtClean="0"/>
              <a:t>. The key word being </a:t>
            </a:r>
            <a:r>
              <a:rPr lang="en-US" i="1" dirty="0" smtClean="0"/>
              <a:t>open</a:t>
            </a:r>
            <a:r>
              <a:rPr lang="en-US" dirty="0" smtClean="0"/>
              <a:t>, referring to that fact that OERs are academic materials in the public domain.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OER movement is based on the principle that information should be shared and intellectual collaboration should be encouraged.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form of OER are </a:t>
            </a:r>
            <a:r>
              <a:rPr lang="en-US" dirty="0" err="1" smtClean="0"/>
              <a:t>eTextbooks</a:t>
            </a:r>
            <a:r>
              <a:rPr lang="en-US" dirty="0" smtClean="0"/>
              <a:t> which educators can redistribute and remix to fit their unique classroom needs. OERs can be used to supplement or replace increasingly expensive traditional course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university librarians have comprised a collection of open access (free) resources:.</a:t>
            </a:r>
            <a:r>
              <a:rPr lang="en-US" baseline="0" dirty="0" smtClean="0"/>
              <a:t> Free does not mean low quality. These were not free to create, but they are free to use.</a:t>
            </a:r>
            <a:endParaRPr lang="en-US" dirty="0" smtClean="0"/>
          </a:p>
          <a:p>
            <a:endParaRPr lang="en-US" sz="2000" dirty="0" smtClean="0">
              <a:hlinkClick r:id=""/>
            </a:endParaRPr>
          </a:p>
          <a:p>
            <a:endParaRPr lang="en-US" sz="2000" dirty="0" smtClean="0">
              <a:hlinkClick r:id="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Technologies</a:t>
            </a:r>
          </a:p>
          <a:p>
            <a:pPr lvl="1"/>
            <a:r>
              <a:rPr lang="en-US" dirty="0"/>
              <a:t>Our door is always open if you want help integrating OER into your lesson plan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Because these are digital resources, they can easily be embedded into our school’s learning management system:</a:t>
            </a:r>
          </a:p>
          <a:p>
            <a:pPr lvl="1"/>
            <a:r>
              <a:rPr lang="en-US" dirty="0" smtClean="0"/>
              <a:t>Web links</a:t>
            </a:r>
          </a:p>
          <a:p>
            <a:pPr lvl="2"/>
            <a:r>
              <a:rPr lang="en-US" dirty="0" smtClean="0"/>
              <a:t>Learning Modules (Khan Academy)</a:t>
            </a:r>
          </a:p>
          <a:p>
            <a:pPr lvl="2"/>
            <a:r>
              <a:rPr lang="en-US" dirty="0" smtClean="0"/>
              <a:t>Articles </a:t>
            </a:r>
          </a:p>
          <a:p>
            <a:pPr lvl="1"/>
            <a:r>
              <a:rPr lang="en-US" dirty="0" smtClean="0"/>
              <a:t>Items</a:t>
            </a:r>
          </a:p>
          <a:p>
            <a:pPr lvl="2"/>
            <a:r>
              <a:rPr lang="en-US" dirty="0" smtClean="0"/>
              <a:t>Full Textbook PDFs (</a:t>
            </a:r>
            <a:r>
              <a:rPr lang="en-US" dirty="0" err="1" smtClean="0"/>
              <a:t>OpenStax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PowerPoint Slides</a:t>
            </a:r>
          </a:p>
          <a:p>
            <a:pPr lvl="1"/>
            <a:r>
              <a:rPr lang="en-US" dirty="0" smtClean="0"/>
              <a:t>Embedded Media</a:t>
            </a:r>
          </a:p>
          <a:p>
            <a:pPr lvl="2"/>
            <a:r>
              <a:rPr lang="en-US" dirty="0" smtClean="0"/>
              <a:t>Videos</a:t>
            </a:r>
          </a:p>
          <a:p>
            <a:pPr lvl="3"/>
            <a:r>
              <a:rPr lang="en-US" dirty="0" smtClean="0"/>
              <a:t>Lectures</a:t>
            </a:r>
          </a:p>
          <a:p>
            <a:pPr lvl="3"/>
            <a:r>
              <a:rPr lang="en-US" dirty="0" smtClean="0"/>
              <a:t>Interviews</a:t>
            </a:r>
          </a:p>
          <a:p>
            <a:pPr lvl="3"/>
            <a:r>
              <a:rPr lang="en-US" dirty="0" smtClean="0"/>
              <a:t>Explainer </a:t>
            </a:r>
          </a:p>
          <a:p>
            <a:pPr lvl="2"/>
            <a:r>
              <a:rPr lang="en-US" dirty="0" smtClean="0"/>
              <a:t>Audio</a:t>
            </a:r>
          </a:p>
          <a:p>
            <a:pPr lvl="3"/>
            <a:r>
              <a:rPr lang="en-US" dirty="0" smtClean="0"/>
              <a:t>Podcasts</a:t>
            </a:r>
          </a:p>
          <a:p>
            <a:pPr lvl="3"/>
            <a:r>
              <a:rPr lang="en-US" dirty="0" smtClean="0"/>
              <a:t>Music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5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0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AA964-EE46-4761-B95E-64A85EA841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5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4838" y="274638"/>
            <a:ext cx="3306762" cy="254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3017837"/>
            <a:ext cx="556006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6363" y="198438"/>
            <a:ext cx="3529012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3170237"/>
            <a:ext cx="5560060" cy="579120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b="1" dirty="0" smtClean="0"/>
              <a:t>What is Digital Measures?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I’m going to show you </a:t>
            </a:r>
            <a:r>
              <a:rPr lang="en-US" b="0" baseline="0" dirty="0" smtClean="0"/>
              <a:t>a nice, brief video that gives good overview of what it is and how it works. </a:t>
            </a:r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6775" y="0"/>
            <a:ext cx="2249488" cy="1731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1731963"/>
            <a:ext cx="6827837" cy="730567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Use Beth’s profile</a:t>
            </a:r>
            <a:r>
              <a:rPr lang="en-US" b="1" baseline="0" dirty="0" smtClean="0"/>
              <a:t> for the example</a:t>
            </a:r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the home-screen that have different sections where faculty can enter in their data.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are the headings that faculty can use to populate their profiles (I’ll show you in bit what the profiles look like that the public can see)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General</a:t>
            </a:r>
            <a:r>
              <a:rPr lang="en-US" b="1" baseline="0" dirty="0" smtClean="0"/>
              <a:t> Information</a:t>
            </a:r>
            <a:r>
              <a:rPr lang="en-US" baseline="0" dirty="0" smtClean="0"/>
              <a:t> section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Teaching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Scheduled Teaching: </a:t>
            </a:r>
            <a:r>
              <a:rPr lang="en-US" b="1" baseline="0" dirty="0" smtClean="0"/>
              <a:t>Updated automatically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Advisement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Scholarship / Research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Contracts, Fellowships, Grants, and Sponsored Research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Intellectual Contributions</a:t>
            </a:r>
            <a:r>
              <a:rPr lang="en-US" b="1" baseline="0" dirty="0" smtClean="0"/>
              <a:t> </a:t>
            </a:r>
            <a:r>
              <a:rPr lang="en-US" dirty="0" smtClean="0">
                <a:latin typeface="Georgia" panose="02040502050405020303" pitchFamily="18" charset="0"/>
              </a:rPr>
              <a:t>(Publications)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Presentations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Service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to the </a:t>
            </a:r>
            <a:r>
              <a:rPr lang="en-US" dirty="0" smtClean="0">
                <a:latin typeface="Georgia" panose="02040502050405020303" pitchFamily="18" charset="0"/>
              </a:rPr>
              <a:t>Dept., College, and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6875" y="198438"/>
            <a:ext cx="3417888" cy="2632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3017837"/>
            <a:ext cx="5560060" cy="57548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Digital Measures comes preloaded with Banner information.  To change or update this information: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Login to </a:t>
            </a:r>
            <a:r>
              <a:rPr lang="en-US" sz="1200" dirty="0" smtClean="0">
                <a:latin typeface="Georgia" panose="02040502050405020303" pitchFamily="18" charset="0"/>
                <a:hlinkClick r:id="rId3"/>
              </a:rPr>
              <a:t>whitepages.pace.edu</a:t>
            </a:r>
            <a:r>
              <a:rPr lang="en-US" sz="1200" dirty="0" smtClean="0">
                <a:latin typeface="Georgia" panose="02040502050405020303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Click on the </a:t>
            </a:r>
            <a:r>
              <a:rPr lang="en-US" sz="1200" b="1" dirty="0" smtClean="0">
                <a:latin typeface="Georgia" panose="02040502050405020303" pitchFamily="18" charset="0"/>
              </a:rPr>
              <a:t>Edit Your Info</a:t>
            </a:r>
            <a:r>
              <a:rPr lang="en-US" sz="1200" dirty="0" smtClean="0">
                <a:latin typeface="Georgia" panose="02040502050405020303" pitchFamily="18" charset="0"/>
              </a:rPr>
              <a:t> tab and click </a:t>
            </a:r>
            <a:r>
              <a:rPr lang="en-US" sz="1200" b="1" dirty="0" smtClean="0">
                <a:latin typeface="Georgia" panose="02040502050405020303" pitchFamily="18" charset="0"/>
              </a:rPr>
              <a:t>Display Name Editor </a:t>
            </a:r>
            <a:r>
              <a:rPr lang="en-US" sz="1200" dirty="0" smtClean="0">
                <a:latin typeface="Georgia" panose="02040502050405020303" pitchFamily="18" charset="0"/>
              </a:rPr>
              <a:t>and enter your username and password to edit your display name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Click on </a:t>
            </a:r>
            <a:r>
              <a:rPr lang="en-US" sz="1200" b="1" dirty="0" smtClean="0">
                <a:latin typeface="Georgia" panose="02040502050405020303" pitchFamily="18" charset="0"/>
              </a:rPr>
              <a:t>Profile Editor </a:t>
            </a:r>
            <a:r>
              <a:rPr lang="en-US" sz="1200" dirty="0" smtClean="0">
                <a:latin typeface="Georgia" panose="02040502050405020303" pitchFamily="18" charset="0"/>
              </a:rPr>
              <a:t>to edit secondary campus, primary/secondary building and room  number, cell phone numbers,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If other information is incorrect (division/department/job title) please enter a request at the Help Desk: </a:t>
            </a:r>
            <a:r>
              <a:rPr lang="en-US" sz="1200" dirty="0" smtClean="0">
                <a:latin typeface="Georgia" panose="02040502050405020303" pitchFamily="18" charset="0"/>
                <a:hlinkClick r:id="rId4"/>
              </a:rPr>
              <a:t>https://help.pace.edu/</a:t>
            </a:r>
            <a:r>
              <a:rPr lang="en-US" sz="1200" dirty="0" smtClean="0">
                <a:latin typeface="Georgia" panose="02040502050405020303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After the White Pages has been updated, </a:t>
            </a:r>
            <a:r>
              <a:rPr lang="en-US" sz="1200" dirty="0" smtClean="0">
                <a:latin typeface="Georgia" panose="02040502050405020303" pitchFamily="18" charset="0"/>
                <a:hlinkClick r:id="rId5"/>
              </a:rPr>
              <a:t>contact Academic Technologies</a:t>
            </a:r>
            <a:r>
              <a:rPr lang="en-US" sz="1200" dirty="0" smtClean="0">
                <a:latin typeface="Georgia" panose="02040502050405020303" pitchFamily="18" charset="0"/>
              </a:rPr>
              <a:t> so we can refresh this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198438"/>
            <a:ext cx="2138362" cy="1646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2103437"/>
            <a:ext cx="5560060" cy="6858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Faculty can print their CV by running</a:t>
            </a:r>
            <a:r>
              <a:rPr lang="en-US" baseline="0" dirty="0" smtClean="0"/>
              <a:t> a report, called a Rapid Report, which they can print, save, or distribute to those who need it.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Select CV from the drop-down menu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Choose the range of dates for the items to create the CV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9563" y="-30163"/>
            <a:ext cx="3363912" cy="2589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2941637"/>
            <a:ext cx="556006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0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6725" y="122238"/>
            <a:ext cx="2973388" cy="2289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2636837"/>
            <a:ext cx="5560060" cy="632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25828"/>
            <a:ext cx="1943100" cy="54759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25828"/>
            <a:ext cx="5676900" cy="5475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914"/>
            <a:ext cx="7772400" cy="1173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1029"/>
            <a:ext cx="7772400" cy="3833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82461"/>
            <a:ext cx="7772400" cy="13983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2340"/>
            <a:ext cx="7772400" cy="154012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33940"/>
            <a:ext cx="3810000" cy="4067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3940"/>
            <a:ext cx="3810000" cy="4067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9"/>
            <a:ext cx="8229600" cy="1173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978"/>
            <a:ext cx="4040188" cy="6567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2771"/>
            <a:ext cx="4040188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75978"/>
            <a:ext cx="4041775" cy="6567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232771"/>
            <a:ext cx="4041775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80319"/>
            <a:ext cx="3008313" cy="1192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0322"/>
            <a:ext cx="5111750" cy="600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73306"/>
            <a:ext cx="3008313" cy="4815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28394"/>
            <a:ext cx="5486400" cy="581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9087"/>
            <a:ext cx="5486400" cy="4224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0219"/>
            <a:ext cx="5486400" cy="8262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25828"/>
            <a:ext cx="1943100" cy="54759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25828"/>
            <a:ext cx="5676900" cy="5475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138"/>
            <a:ext cx="7772400" cy="1509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9652"/>
            <a:ext cx="6400800" cy="179925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14735"/>
            <a:ext cx="1905000" cy="4693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4735"/>
            <a:ext cx="2895600" cy="4693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4735"/>
            <a:ext cx="1905000" cy="4693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D041-2944-4B01-81F2-35754F41E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24214"/>
            <a:ext cx="7772400" cy="13983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84091"/>
            <a:ext cx="7772400" cy="154012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33940"/>
            <a:ext cx="3810000" cy="4067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3940"/>
            <a:ext cx="3810000" cy="4067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9"/>
            <a:ext cx="8229600" cy="1173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5978"/>
            <a:ext cx="4040188" cy="6567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2771"/>
            <a:ext cx="4040188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75978"/>
            <a:ext cx="4041775" cy="6567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32771"/>
            <a:ext cx="4041775" cy="4056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0319"/>
            <a:ext cx="3008313" cy="1192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0319"/>
            <a:ext cx="5111750" cy="600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73304"/>
            <a:ext cx="3008313" cy="4815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28394"/>
            <a:ext cx="5486400" cy="581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9087"/>
            <a:ext cx="5486400" cy="4224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0219"/>
            <a:ext cx="5486400" cy="8262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%08PACE.jpg%20%20%20%20%20%20%20%20%20%20%20%20%20%20%20%20%20%20%20%20%20%20%20%20%20%20%20%20%20%20%20%20%20%20%20%20%20%20%20%20%20%20%20%20%20%20%20%20%20%20%20%20%20%20%2000037F3E%0fREF/B1/ADV/CERT%20%20%20%20%20%20%20%20%20%20%20%20%20%20%20%20B9E586A9: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%08PACE.jpg%20%20%20%20%20%20%20%20%20%20%20%20%20%20%20%20%20%20%20%20%20%20%20%20%20%20%20%20%20%20%20%20%20%20%20%20%20%20%20%20%20%20%20%20%20%20%20%20%20%20%20%20%20%20%2000037F3E%0fREF/B1/ADV/CERT%20%20%20%20%20%20%20%20%20%20%20%20%20%20%20%20B9E586A9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25828"/>
            <a:ext cx="7772400" cy="11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33940"/>
            <a:ext cx="7772400" cy="40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 rot="16200000">
            <a:off x="-2377282" y="2377282"/>
            <a:ext cx="7040563" cy="22860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3" name="Picture 39" descr="PACE.jpg                                                       00037F3EREF/B1/ADV/CERT                B9E586A9:"/>
          <p:cNvPicPr>
            <a:picLocks noChangeAspect="1" noChangeArrowheads="1"/>
          </p:cNvPicPr>
          <p:nvPr/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49" y="2954756"/>
            <a:ext cx="1739900" cy="113105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pitchFamily="34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25829"/>
            <a:ext cx="7772400" cy="11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33940"/>
            <a:ext cx="7772400" cy="40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6258278"/>
            <a:ext cx="9144000" cy="78228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imes"/>
            </a:endParaRPr>
          </a:p>
        </p:txBody>
      </p:sp>
      <p:pic>
        <p:nvPicPr>
          <p:cNvPr id="2053" name="Picture 39" descr="PACE.jpg                                                       00037F3EREF/B1/ADV/CERT                B9E586A9:"/>
          <p:cNvPicPr>
            <a:picLocks noChangeAspect="1" noChangeArrowheads="1"/>
          </p:cNvPicPr>
          <p:nvPr/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596597"/>
            <a:ext cx="1739900" cy="113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089"/>
          </a:solidFill>
          <a:latin typeface="Arial Black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0f3rHUGAyl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hitepages.pace.edu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://www.pace.edu/dyson/sections/meet-facult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libguides.pace.edu/openacces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cblenkle@pace.edu" TargetMode="External"/><Relationship Id="rId4" Type="http://schemas.openxmlformats.org/officeDocument/2006/relationships/hyperlink" Target="mailto:haskildsen@pace.ed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acadtech@pace.edu" TargetMode="Externa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ace.securingthehuman.org/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pace.edu/helpdesk/WebObjects/Helpdesk.woa" TargetMode="External"/><Relationship Id="rId2" Type="http://schemas.openxmlformats.org/officeDocument/2006/relationships/hyperlink" Target="http://www.pace.edu/sites/default/files/files/ITS/Adobe%20eSign/eSign%20Group%20Admins(2).pdf" TargetMode="Externa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pace.edu/" TargetMode="Externa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e.edu/esign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3307804"/>
            <a:ext cx="6858000" cy="1398334"/>
          </a:xfrm>
        </p:spPr>
        <p:txBody>
          <a:bodyPr/>
          <a:lstStyle/>
          <a:p>
            <a:r>
              <a:rPr lang="en-US" altLang="en-US" sz="4800" dirty="0">
                <a:solidFill>
                  <a:srgbClr val="0000FF"/>
                </a:solidFill>
              </a:rPr>
              <a:t>IMO </a:t>
            </a:r>
            <a:r>
              <a:rPr lang="en-US" altLang="en-US" sz="4800" dirty="0" smtClean="0">
                <a:solidFill>
                  <a:srgbClr val="0000FF"/>
                </a:solidFill>
              </a:rPr>
              <a:t>Meeting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7900" y="1767681"/>
            <a:ext cx="6858000" cy="1540123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00FF"/>
                </a:solidFill>
              </a:rPr>
              <a:t>Spring 2016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730081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/>
              <a:t>Pace University | Information Technology Services</a:t>
            </a:r>
          </a:p>
        </p:txBody>
      </p:sp>
    </p:spTree>
    <p:extLst>
      <p:ext uri="{BB962C8B-B14F-4D97-AF65-F5344CB8AC3E}">
        <p14:creationId xmlns:p14="http://schemas.microsoft.com/office/powerpoint/2010/main" val="227031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624681"/>
            <a:ext cx="5202005" cy="507960"/>
          </a:xfrm>
          <a:prstGeom prst="rect">
            <a:avLst/>
          </a:prstGeom>
          <a:solidFill>
            <a:srgbClr val="1E3B75"/>
          </a:solidFill>
          <a:ln w="76200">
            <a:solidFill>
              <a:srgbClr val="228A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DIGITAL MEASURES?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98655"/>
            <a:ext cx="3833930" cy="3498025"/>
          </a:xfrm>
        </p:spPr>
        <p:txBody>
          <a:bodyPr/>
          <a:lstStyle/>
          <a:p>
            <a:r>
              <a:rPr lang="en-US" sz="2000" dirty="0" smtClean="0">
                <a:latin typeface="Georgia" panose="02040502050405020303" pitchFamily="18" charset="0"/>
              </a:rPr>
              <a:t>Platform where faculty can update their teaching</a:t>
            </a:r>
            <a:r>
              <a:rPr lang="en-US" sz="2000" dirty="0">
                <a:latin typeface="Georgia" panose="02040502050405020303" pitchFamily="18" charset="0"/>
              </a:rPr>
              <a:t>, scholarship, and service for </a:t>
            </a:r>
            <a:r>
              <a:rPr lang="en-US" sz="2000" dirty="0" smtClean="0">
                <a:latin typeface="Georgia" panose="02040502050405020303" pitchFamily="18" charset="0"/>
              </a:rPr>
              <a:t>the public to see. </a:t>
            </a:r>
          </a:p>
          <a:p>
            <a:r>
              <a:rPr lang="en-US" sz="2000" dirty="0">
                <a:latin typeface="Georgia" panose="02040502050405020303" pitchFamily="18" charset="0"/>
              </a:rPr>
              <a:t>Access through the ITS Digital </a:t>
            </a:r>
            <a:r>
              <a:rPr lang="en-US" sz="2000" dirty="0" smtClean="0">
                <a:latin typeface="Georgia" panose="02040502050405020303" pitchFamily="18" charset="0"/>
              </a:rPr>
              <a:t>Toolkit</a:t>
            </a:r>
          </a:p>
          <a:p>
            <a:r>
              <a:rPr lang="en-US" sz="2000" dirty="0">
                <a:latin typeface="Georgia" panose="02040502050405020303" pitchFamily="18" charset="0"/>
              </a:rPr>
              <a:t>Login with Pace credentials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Digital Measures Demonstration</a:t>
            </a:r>
            <a:endParaRPr lang="en-US" sz="2000" dirty="0" smtClean="0">
              <a:latin typeface="Georgia" panose="02040502050405020303" pitchFamily="18" charset="0"/>
              <a:hlinkClick r:id="rId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Georgia" panose="02040502050405020303" pitchFamily="18" charset="0"/>
                <a:hlinkClick r:id="rId4"/>
              </a:rPr>
              <a:t>https</a:t>
            </a:r>
            <a:r>
              <a:rPr lang="en-US" sz="1600" dirty="0">
                <a:latin typeface="Georgia" panose="02040502050405020303" pitchFamily="18" charset="0"/>
                <a:hlinkClick r:id="rId4"/>
              </a:rPr>
              <a:t>://www.youtube.com/watch?v=0f3rHUGAyl8</a:t>
            </a:r>
            <a:endParaRPr lang="en-US" sz="16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751937"/>
            <a:ext cx="2956688" cy="306374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48200" y="5631310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http://www.pace.edu/digitaltoolkit</a:t>
            </a:r>
          </a:p>
        </p:txBody>
      </p:sp>
    </p:spTree>
    <p:extLst>
      <p:ext uri="{BB962C8B-B14F-4D97-AF65-F5344CB8AC3E}">
        <p14:creationId xmlns:p14="http://schemas.microsoft.com/office/powerpoint/2010/main" val="32494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62346"/>
            <a:ext cx="5720372" cy="3976397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05000" y="700881"/>
            <a:ext cx="5720372" cy="507960"/>
          </a:xfrm>
          <a:prstGeom prst="rect">
            <a:avLst/>
          </a:prstGeom>
          <a:solidFill>
            <a:srgbClr val="1E3B75"/>
          </a:solidFill>
          <a:ln w="76200">
            <a:solidFill>
              <a:srgbClr val="228A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ACTIVITIES SCREEN</a:t>
            </a:r>
          </a:p>
        </p:txBody>
      </p:sp>
    </p:spTree>
    <p:extLst>
      <p:ext uri="{BB962C8B-B14F-4D97-AF65-F5344CB8AC3E}">
        <p14:creationId xmlns:p14="http://schemas.microsoft.com/office/powerpoint/2010/main" val="17759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538760"/>
            <a:ext cx="5602159" cy="923586"/>
          </a:xfrm>
          <a:prstGeom prst="rect">
            <a:avLst/>
          </a:prstGeom>
          <a:solidFill>
            <a:srgbClr val="1E3B75"/>
          </a:solidFill>
          <a:ln w="76200">
            <a:solidFill>
              <a:srgbClr val="228A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PRE-LOADED </a:t>
            </a:r>
          </a:p>
          <a:p>
            <a:pPr algn="ctr"/>
            <a:r>
              <a:rPr lang="en-US" sz="270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IN WHITE PAGES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680" y="2250980"/>
            <a:ext cx="2474547" cy="2538602"/>
          </a:xfr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875932"/>
            <a:ext cx="1545168" cy="654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234685"/>
            <a:ext cx="2734369" cy="27097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617" y="5408375"/>
            <a:ext cx="1944094" cy="569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0282" y="1736856"/>
            <a:ext cx="362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F6FC6"/>
                </a:solidFill>
                <a:latin typeface="Georgia" panose="02040502050405020303" pitchFamily="18" charset="0"/>
                <a:hlinkClick r:id="rId8"/>
              </a:rPr>
              <a:t>https://whitepages.pace.edu</a:t>
            </a:r>
            <a:endParaRPr lang="en-US" sz="1800" b="1" dirty="0">
              <a:solidFill>
                <a:srgbClr val="0F6FC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199272" y="2148324"/>
            <a:ext cx="2629585" cy="4001542"/>
          </a:xfrm>
        </p:spPr>
        <p:txBody>
          <a:bodyPr>
            <a:noAutofit/>
          </a:bodyPr>
          <a:lstStyle/>
          <a:p>
            <a:r>
              <a:rPr lang="en-US" sz="2026" dirty="0">
                <a:latin typeface="Georgia" panose="02040502050405020303" pitchFamily="18" charset="0"/>
              </a:rPr>
              <a:t>CV Rapid Report</a:t>
            </a:r>
          </a:p>
          <a:p>
            <a:endParaRPr lang="en-US" sz="2026" dirty="0">
              <a:latin typeface="Georgia" panose="02040502050405020303" pitchFamily="18" charset="0"/>
            </a:endParaRPr>
          </a:p>
          <a:p>
            <a:r>
              <a:rPr lang="en-US" sz="2026" dirty="0">
                <a:latin typeface="Georgia" panose="02040502050405020303" pitchFamily="18" charset="0"/>
              </a:rPr>
              <a:t>Dropdown menu &gt; </a:t>
            </a:r>
            <a:r>
              <a:rPr lang="en-US" sz="2026" b="1" dirty="0">
                <a:latin typeface="Georgia" panose="02040502050405020303" pitchFamily="18" charset="0"/>
              </a:rPr>
              <a:t>Vita</a:t>
            </a:r>
            <a:r>
              <a:rPr lang="en-US" sz="2026" dirty="0">
                <a:latin typeface="Georgia" panose="02040502050405020303" pitchFamily="18" charset="0"/>
              </a:rPr>
              <a:t>. </a:t>
            </a:r>
          </a:p>
          <a:p>
            <a:endParaRPr lang="en-US" sz="2026" dirty="0">
              <a:latin typeface="Georgia" panose="02040502050405020303" pitchFamily="18" charset="0"/>
            </a:endParaRPr>
          </a:p>
          <a:p>
            <a:r>
              <a:rPr lang="en-US" sz="2026" dirty="0">
                <a:latin typeface="Georgia" panose="02040502050405020303" pitchFamily="18" charset="0"/>
              </a:rPr>
              <a:t>Specify period of time for the CV</a:t>
            </a:r>
            <a:endParaRPr lang="en-US" sz="2026" dirty="0"/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9582" y="715559"/>
            <a:ext cx="3944377" cy="507960"/>
          </a:xfrm>
          <a:prstGeom prst="rect">
            <a:avLst/>
          </a:prstGeom>
          <a:solidFill>
            <a:srgbClr val="1E3B75"/>
          </a:solidFill>
          <a:ln w="76200">
            <a:solidFill>
              <a:srgbClr val="228A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PRINTING A CV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3800" y="2299485"/>
            <a:ext cx="5109862" cy="2592396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58442" y="4149095"/>
            <a:ext cx="551502" cy="116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80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1256436" y="2719974"/>
            <a:ext cx="2974957" cy="800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1" dirty="0">
                <a:latin typeface="Georgia" panose="02040502050405020303" pitchFamily="18" charset="0"/>
                <a:hlinkClick r:id="rId4"/>
              </a:rPr>
              <a:t>Dyson faculty listing</a:t>
            </a:r>
            <a:endParaRPr lang="en-US" sz="240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472281"/>
            <a:ext cx="2858244" cy="507960"/>
          </a:xfrm>
          <a:prstGeom prst="rect">
            <a:avLst/>
          </a:prstGeom>
          <a:solidFill>
            <a:srgbClr val="1E3B75"/>
          </a:solidFill>
          <a:ln w="76200">
            <a:solidFill>
              <a:srgbClr val="228A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PROFILES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41" y="1219909"/>
            <a:ext cx="4524403" cy="484994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2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756" y="1805334"/>
            <a:ext cx="5945148" cy="3395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200406"/>
            <a:ext cx="436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u="sng" dirty="0">
                <a:solidFill>
                  <a:schemeClr val="accent1"/>
                </a:solidFill>
                <a:latin typeface="Georgia" panose="02040502050405020303" pitchFamily="18" charset="0"/>
              </a:rPr>
              <a:t>http://www.pace.edu/digitaltoolkit</a:t>
            </a:r>
          </a:p>
        </p:txBody>
      </p:sp>
    </p:spTree>
    <p:extLst>
      <p:ext uri="{BB962C8B-B14F-4D97-AF65-F5344CB8AC3E}">
        <p14:creationId xmlns:p14="http://schemas.microsoft.com/office/powerpoint/2010/main" val="23281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0" y="1081881"/>
            <a:ext cx="5791200" cy="3584575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Academic </a:t>
            </a:r>
            <a:r>
              <a:rPr lang="en-US" altLang="en-US" sz="3600" b="1" i="1" dirty="0" smtClean="0">
                <a:solidFill>
                  <a:srgbClr val="0000FF"/>
                </a:solidFill>
              </a:rPr>
              <a:t/>
            </a:r>
            <a:br>
              <a:rPr lang="en-US" altLang="en-US" sz="3600" b="1" i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Technologies: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OER Update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Heather Askildsen</a:t>
            </a:r>
            <a:br>
              <a:rPr lang="en-US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(haskildsen@pace.edu)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919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67000" y="5044281"/>
            <a:ext cx="5316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Heather Askildsen, Office of Academic Technologies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haskildsen@pace.edu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(914) 923-2507</a:t>
            </a:r>
          </a:p>
          <a:p>
            <a:endParaRPr lang="en-US" sz="1800" dirty="0"/>
          </a:p>
          <a:p>
            <a:r>
              <a:rPr lang="en-US" sz="1800" dirty="0"/>
              <a:t> </a:t>
            </a:r>
          </a:p>
        </p:txBody>
      </p:sp>
      <p:pic>
        <p:nvPicPr>
          <p:cNvPr id="1026" name="Picture 2" descr="http://s3.amazonaws.com/libapps/customers/2860/images/OER_Logo_Open_Educational_Resourc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054" y="1290851"/>
            <a:ext cx="4176257" cy="33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1" dirty="0">
                <a:solidFill>
                  <a:srgbClr val="0000FF"/>
                </a:solidFill>
              </a:rPr>
              <a:t>How much do students spend on textbooks per year?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867" y="5635382"/>
            <a:ext cx="26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95389" y="2148324"/>
            <a:ext cx="7339012" cy="3429893"/>
          </a:xfrm>
        </p:spPr>
        <p:txBody>
          <a:bodyPr/>
          <a:lstStyle/>
          <a:p>
            <a:r>
              <a:rPr lang="en-US" sz="1500" dirty="0"/>
              <a:t>On average, students spend $1,100 on course materials annually</a:t>
            </a:r>
            <a:r>
              <a:rPr lang="en-US" sz="1350" baseline="30000" dirty="0"/>
              <a:t>1</a:t>
            </a:r>
            <a:r>
              <a:rPr lang="en-US" sz="825" dirty="0"/>
              <a:t> .</a:t>
            </a:r>
            <a:endParaRPr lang="en-US" sz="15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724" y="2706816"/>
            <a:ext cx="2767843" cy="2767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95054">
            <a:off x="2932159" y="3478358"/>
            <a:ext cx="2388973" cy="10159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2" dirty="0">
                <a:solidFill>
                  <a:srgbClr val="FF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$1,100</a:t>
            </a:r>
          </a:p>
        </p:txBody>
      </p:sp>
    </p:spTree>
    <p:extLst>
      <p:ext uri="{BB962C8B-B14F-4D97-AF65-F5344CB8AC3E}">
        <p14:creationId xmlns:p14="http://schemas.microsoft.com/office/powerpoint/2010/main" val="16392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is OER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867" y="5635382"/>
            <a:ext cx="26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62" name="Picture 14" descr="http://truedemocracyparty.net/wp-content/uploads/PublicDoma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906" y="2356054"/>
            <a:ext cx="3899976" cy="12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ursebuddy.co/wp-content/uploads/2014/03/easy-mobile-reporti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1902">
            <a:off x="6369951" y="3700003"/>
            <a:ext cx="1654132" cy="16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mg10.deviantart.net/a771/i/2015/010/8/3/video_editor_icon_by_topher147-d8ddg2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8337">
            <a:off x="1680111" y="3723722"/>
            <a:ext cx="1684594" cy="16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838200" y="548481"/>
            <a:ext cx="754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+mj-lt"/>
              </a:rPr>
              <a:t>Spring 2016 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IMO Meeting 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748810"/>
            <a:ext cx="71247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ITS Updates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/>
              <a:t>Academic </a:t>
            </a:r>
            <a:r>
              <a:rPr lang="en-US" sz="2000" dirty="0" smtClean="0"/>
              <a:t>Technologies Updates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IT Security</a:t>
            </a:r>
            <a:r>
              <a:rPr lang="en-US" sz="2000" dirty="0"/>
              <a:t> </a:t>
            </a:r>
            <a:r>
              <a:rPr lang="en-US" sz="2000" dirty="0" smtClean="0"/>
              <a:t>Updates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Web Services Update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Questions and Feedback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Pace University Library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867" y="5635382"/>
            <a:ext cx="26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6022" y="3246143"/>
            <a:ext cx="5456943" cy="600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1" u="sng" dirty="0">
                <a:hlinkClick r:id="rId4"/>
              </a:rPr>
              <a:t>libguides.pace.edu/</a:t>
            </a:r>
            <a:r>
              <a:rPr lang="en-US" sz="3301" u="sng" dirty="0" err="1">
                <a:hlinkClick r:id="rId4"/>
              </a:rPr>
              <a:t>openaccess</a:t>
            </a:r>
            <a:r>
              <a:rPr lang="en-US" sz="3301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2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Integrate OER into Blackboard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867" y="5635382"/>
            <a:ext cx="26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404" y="2187363"/>
            <a:ext cx="4287367" cy="342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8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Contact Us…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867" y="5635382"/>
            <a:ext cx="26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95389" y="2148324"/>
            <a:ext cx="7339012" cy="2972157"/>
          </a:xfrm>
        </p:spPr>
        <p:txBody>
          <a:bodyPr/>
          <a:lstStyle/>
          <a:p>
            <a:pPr marL="171496" indent="-171496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Heather Askildsen, Academic Technologist</a:t>
            </a:r>
            <a:endParaRPr lang="en-US" sz="2400" dirty="0">
              <a:solidFill>
                <a:prstClr val="black"/>
              </a:solidFill>
              <a:latin typeface="Calibri" panose="020F0502020204030204"/>
              <a:hlinkClick r:id="rId4"/>
            </a:endParaRPr>
          </a:p>
          <a:p>
            <a:pPr marL="514487" lvl="1" indent="-171496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(914) 923-2507</a:t>
            </a:r>
            <a:endParaRPr lang="en-US" sz="2400" dirty="0">
              <a:solidFill>
                <a:prstClr val="black"/>
              </a:solidFill>
              <a:latin typeface="Calibri" panose="020F0502020204030204"/>
              <a:hlinkClick r:id=""/>
            </a:endParaRPr>
          </a:p>
          <a:p>
            <a:pPr marL="514487" lvl="1" indent="-171496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"/>
              </a:rPr>
              <a:t>haskildsen@pace.edu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marL="0" indent="0">
              <a:spcBef>
                <a:spcPts val="750"/>
              </a:spcBef>
              <a:buNone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171496" indent="-171496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Christina Blenkle, Supervising Librarian</a:t>
            </a:r>
          </a:p>
          <a:p>
            <a:pPr marL="514487" lvl="1" indent="-171496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(914) 773-3222</a:t>
            </a:r>
          </a:p>
          <a:p>
            <a:pPr marL="514487" lvl="1" indent="-171496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cblenkle@pace.edu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References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59" y="1462346"/>
            <a:ext cx="491214" cy="549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867" y="5635382"/>
            <a:ext cx="26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547778"/>
            <a:ext cx="823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/>
              <a:t>1 </a:t>
            </a:r>
            <a:r>
              <a:rPr lang="en-US" sz="1200" dirty="0" err="1"/>
              <a:t>Spilovoy</a:t>
            </a:r>
            <a:r>
              <a:rPr lang="en-US" sz="1200" dirty="0"/>
              <a:t>, T. (2016) </a:t>
            </a:r>
            <a:r>
              <a:rPr lang="en-US" sz="1200" i="1" dirty="0"/>
              <a:t>Strategies and tools for finding, adopting, and managing OER</a:t>
            </a:r>
            <a:r>
              <a:rPr lang="en-US" sz="1200" dirty="0"/>
              <a:t>. [</a:t>
            </a:r>
            <a:r>
              <a:rPr lang="en-US" sz="1200" dirty="0" err="1"/>
              <a:t>PowerPointSlides</a:t>
            </a:r>
            <a:r>
              <a:rPr lang="en-US" sz="1200" dirty="0"/>
              <a:t>].	</a:t>
            </a:r>
            <a:endParaRPr lang="en-US" sz="1200" dirty="0" smtClean="0"/>
          </a:p>
          <a:p>
            <a:r>
              <a:rPr lang="en-US" sz="1200" dirty="0" smtClean="0"/>
              <a:t>Retrieved </a:t>
            </a:r>
            <a:r>
              <a:rPr lang="en-US" sz="1200" dirty="0"/>
              <a:t>from attendee.gotowebinar.com/recording/</a:t>
            </a:r>
            <a:r>
              <a:rPr lang="en-US" sz="1200" dirty="0" err="1"/>
              <a:t>viewRecording</a:t>
            </a:r>
            <a:r>
              <a:rPr lang="en-US" sz="1200" dirty="0"/>
              <a:t>/290258247689336578…</a:t>
            </a:r>
          </a:p>
        </p:txBody>
      </p:sp>
    </p:spTree>
    <p:extLst>
      <p:ext uri="{BB962C8B-B14F-4D97-AF65-F5344CB8AC3E}">
        <p14:creationId xmlns:p14="http://schemas.microsoft.com/office/powerpoint/2010/main" val="1154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0" y="1081881"/>
            <a:ext cx="5791200" cy="3584575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Academic </a:t>
            </a:r>
            <a:r>
              <a:rPr lang="en-US" altLang="en-US" sz="3600" b="1" i="1" dirty="0" smtClean="0">
                <a:solidFill>
                  <a:srgbClr val="0000FF"/>
                </a:solidFill>
              </a:rPr>
              <a:t/>
            </a:r>
            <a:br>
              <a:rPr lang="en-US" altLang="en-US" sz="3600" b="1" i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Technologies: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Winter Builds Update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George Chacko</a:t>
            </a:r>
            <a:br>
              <a:rPr lang="en-US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(gchacko@pace.edu)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1691481"/>
            <a:ext cx="6734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W510 </a:t>
            </a:r>
            <a:r>
              <a:rPr lang="en-US" sz="2800" dirty="0">
                <a:latin typeface="Calibri" panose="020F0502020204030204" pitchFamily="34" charset="0"/>
              </a:rPr>
              <a:t>and 511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David J Pecker Hall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Video conference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Winter Upgrades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24681"/>
            <a:ext cx="7514035" cy="74394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W510-511 – Active Learning Classrooms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2403620"/>
            <a:ext cx="7514035" cy="28883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Spacious mobile chairs (bumper car style)</a:t>
            </a:r>
          </a:p>
          <a:p>
            <a:r>
              <a:rPr lang="en-US" dirty="0" smtClean="0"/>
              <a:t>Glass Whiteboards in front and WINK paint around the room</a:t>
            </a:r>
          </a:p>
          <a:p>
            <a:r>
              <a:rPr lang="en-US" dirty="0" smtClean="0"/>
              <a:t>Power outlets around the room for students to plug in</a:t>
            </a:r>
          </a:p>
          <a:p>
            <a:r>
              <a:rPr lang="en-US" dirty="0" smtClean="0"/>
              <a:t>6 displays around the room </a:t>
            </a:r>
          </a:p>
          <a:p>
            <a:r>
              <a:rPr lang="en-US" dirty="0" smtClean="0"/>
              <a:t>Individual controls at each display </a:t>
            </a:r>
          </a:p>
          <a:p>
            <a:r>
              <a:rPr lang="en-US" dirty="0" smtClean="0"/>
              <a:t>Displays can be lowered to enhance group work</a:t>
            </a:r>
          </a:p>
          <a:p>
            <a:r>
              <a:rPr lang="en-US" dirty="0" err="1" smtClean="0"/>
              <a:t>Airmedia</a:t>
            </a:r>
            <a:r>
              <a:rPr lang="en-US" dirty="0" smtClean="0"/>
              <a:t> allows for wireless connectivity for iPhones and android devices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29600"/>
            <a:ext cx="4114800" cy="249631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029600"/>
            <a:ext cx="4114800" cy="2496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78" y="319882"/>
            <a:ext cx="4114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2" y="777081"/>
            <a:ext cx="7514035" cy="91837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David J Pecker Hall – Features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2" y="1695457"/>
            <a:ext cx="7514035" cy="3806024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Collaboration tables (Tiered)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Ability to reconfigure seating to accommodate a variety of teaching methods including lecture, project-based learning, and other options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/>
              <a:t>Power to the </a:t>
            </a:r>
            <a:r>
              <a:rPr lang="en-US" sz="2900" dirty="0" smtClean="0"/>
              <a:t>desk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900" dirty="0" smtClean="0"/>
              <a:t>Video </a:t>
            </a:r>
            <a:r>
              <a:rPr lang="en-US" sz="2900" dirty="0"/>
              <a:t>conferencing and capture enabled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AirMedia</a:t>
            </a:r>
            <a:r>
              <a:rPr lang="en-US" dirty="0" smtClean="0"/>
              <a:t> for Wireless connections for devices (Apple and Android)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LED Lighting with several programmed setting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Dual Projection (5k </a:t>
            </a:r>
            <a:r>
              <a:rPr lang="en-US" dirty="0" err="1" smtClean="0"/>
              <a:t>lu</a:t>
            </a:r>
            <a:r>
              <a:rPr lang="en-US" dirty="0" smtClean="0"/>
              <a:t> </a:t>
            </a:r>
            <a:r>
              <a:rPr lang="en-US" dirty="0" err="1" smtClean="0"/>
              <a:t>Lampless</a:t>
            </a:r>
            <a:r>
              <a:rPr lang="en-US" dirty="0" smtClean="0"/>
              <a:t> laser projectors) 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Same source on both screens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Two different sources – one on each screens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2 additional confidence monitors in the back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83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921" y="2918467"/>
            <a:ext cx="3426321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331" y="344127"/>
            <a:ext cx="3426323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918467"/>
            <a:ext cx="342632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44127"/>
            <a:ext cx="3426324" cy="2286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271344" y="5713350"/>
            <a:ext cx="457863" cy="1189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624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67481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ITS Updates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9220" name="Content Placeholder 1"/>
          <p:cNvSpPr>
            <a:spLocks noGrp="1"/>
          </p:cNvSpPr>
          <p:nvPr>
            <p:ph idx="1"/>
          </p:nvPr>
        </p:nvSpPr>
        <p:spPr>
          <a:xfrm>
            <a:off x="457200" y="1081881"/>
            <a:ext cx="8475786" cy="4419600"/>
          </a:xfrm>
        </p:spPr>
        <p:txBody>
          <a:bodyPr/>
          <a:lstStyle/>
          <a:p>
            <a:endParaRPr lang="en-US" dirty="0"/>
          </a:p>
          <a:p>
            <a:pPr lvl="2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Migration Update</a:t>
            </a:r>
          </a:p>
          <a:p>
            <a:pPr lvl="2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Requirements for Students</a:t>
            </a:r>
          </a:p>
          <a:p>
            <a:pPr lvl="2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Helpdesk Tickets – How to enter Helpdesk tickets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681"/>
            <a:ext cx="7514035" cy="56504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Miller 16 and E319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10481"/>
            <a:ext cx="7514035" cy="3264010"/>
          </a:xfrm>
        </p:spPr>
        <p:txBody>
          <a:bodyPr/>
          <a:lstStyle/>
          <a:p>
            <a:r>
              <a:rPr lang="en-US" sz="2000" dirty="0"/>
              <a:t>Fast, direct switching between active speakers provides an optimal, continuous meeting experience.</a:t>
            </a:r>
          </a:p>
          <a:p>
            <a:r>
              <a:rPr lang="en-US" sz="2000" dirty="0" err="1"/>
              <a:t>Multispeaker</a:t>
            </a:r>
            <a:r>
              <a:rPr lang="en-US" sz="2000" dirty="0"/>
              <a:t> views prevent unnecessary switching when the next active speaker is already in the current shot.</a:t>
            </a:r>
          </a:p>
          <a:p>
            <a:r>
              <a:rPr lang="en-US" sz="2000" dirty="0"/>
              <a:t>Automatic framing of all participants provides a dynamic overview of the full room.</a:t>
            </a:r>
          </a:p>
          <a:p>
            <a:r>
              <a:rPr lang="en-US" sz="2000" dirty="0"/>
              <a:t>A discreet industrial design and wall mounting allows for a clean, sleek room setup.</a:t>
            </a:r>
          </a:p>
          <a:p>
            <a:r>
              <a:rPr lang="en-US" sz="2000" dirty="0"/>
              <a:t>Clear 1080p60 HD resolution offers the best possible image quality.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86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29" y="312776"/>
            <a:ext cx="2740221" cy="1828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29" y="2288271"/>
            <a:ext cx="274037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773" y="240143"/>
            <a:ext cx="5121608" cy="3816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376" y="4276721"/>
            <a:ext cx="2073965" cy="138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856" y="4284384"/>
            <a:ext cx="2085891" cy="139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262" y="4300006"/>
            <a:ext cx="2039064" cy="13604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2888" y="4300006"/>
            <a:ext cx="934381" cy="1431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81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19881"/>
            <a:ext cx="7086600" cy="5045917"/>
          </a:xfrm>
        </p:spPr>
      </p:pic>
    </p:spTree>
    <p:extLst>
      <p:ext uri="{BB962C8B-B14F-4D97-AF65-F5344CB8AC3E}">
        <p14:creationId xmlns:p14="http://schemas.microsoft.com/office/powerpoint/2010/main" val="26794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435227"/>
            <a:ext cx="7543800" cy="456831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Contact us at:</a:t>
            </a:r>
            <a:br>
              <a:rPr lang="en-US" sz="3000" dirty="0">
                <a:solidFill>
                  <a:srgbClr val="0000FF"/>
                </a:solidFill>
              </a:rPr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0000FF"/>
                </a:solidFill>
              </a:rPr>
              <a:t>email: </a:t>
            </a:r>
            <a:r>
              <a:rPr lang="en-US" sz="3000" u="sng" dirty="0">
                <a:hlinkClick r:id="rId2"/>
              </a:rPr>
              <a:t>acadtech@pace.edu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 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3810422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48481"/>
            <a:ext cx="6896100" cy="4876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IT Security: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/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Identity Finder Training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>&amp;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/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Attestation Email</a:t>
            </a:r>
            <a:r>
              <a:rPr lang="en-US" altLang="en-US" sz="4000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sz="4000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4000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sz="4000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Larry Robcke</a:t>
            </a:r>
            <a:br>
              <a:rPr lang="en-US" alt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(lrobcke@pace.edu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IT Security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Attestation email reminder – coming from </a:t>
            </a:r>
            <a:r>
              <a:rPr lang="en-US" sz="2800" dirty="0" err="1" smtClean="0"/>
              <a:t>Qualtrics</a:t>
            </a:r>
            <a:r>
              <a:rPr lang="en-US" sz="2800" dirty="0" smtClean="0"/>
              <a:t> </a:t>
            </a:r>
            <a:r>
              <a:rPr lang="en-US" sz="2800" dirty="0"/>
              <a:t>survey</a:t>
            </a:r>
          </a:p>
          <a:p>
            <a:pPr lvl="0"/>
            <a:r>
              <a:rPr lang="en-US" sz="2800" dirty="0"/>
              <a:t>Identity Finder updates- Credit card info in emails must be removed by June 2016</a:t>
            </a:r>
          </a:p>
          <a:p>
            <a:pPr lvl="0"/>
            <a:r>
              <a:rPr lang="en-US" sz="2800" dirty="0"/>
              <a:t>Complete your Secure the human training - </a:t>
            </a:r>
            <a:r>
              <a:rPr lang="en-US" sz="2800" u="sng" dirty="0">
                <a:hlinkClick r:id="rId2"/>
              </a:rPr>
              <a:t>https://pace.securingthehuman.org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21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0" y="1081881"/>
            <a:ext cx="5791200" cy="3584575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Network Services: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New Wi-Fi Process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Joe Blando</a:t>
            </a:r>
            <a:br>
              <a:rPr lang="en-US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(jblando@pace.edu)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223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Wireless Improvements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633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PACE-WIRELESS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Certificate Vendor</a:t>
            </a:r>
          </a:p>
          <a:p>
            <a:r>
              <a:rPr lang="en-US" dirty="0" smtClean="0"/>
              <a:t>Improved “One Click” type connection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Connect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Accept New Certificate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Enter in Credentials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80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No </a:t>
            </a: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ore Registration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time users will no longer be required to register</a:t>
            </a:r>
          </a:p>
          <a:p>
            <a:r>
              <a:rPr lang="en-US" dirty="0" smtClean="0"/>
              <a:t>The PACE-OPEN process will not be used, it will be replaces with a simpler “one click” type connection approach.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4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0" y="1081881"/>
            <a:ext cx="5791200" cy="358457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+mn-lt"/>
              </a:rPr>
              <a:t>eSign Update:</a:t>
            </a:r>
            <a:br>
              <a:rPr lang="en-US" altLang="en-US" sz="4000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40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sz="4000" b="1" dirty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Colin Harris</a:t>
            </a:r>
            <a:br>
              <a:rPr lang="en-US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(charris@pace.edu)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01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No More PACE-OPEN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PACE-OPEN will be replaced with PACE-GUEST. This will ONLY be used for GUEST Access.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57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PACE-HELP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SSID for ITS Help Desk and CSO Staff. </a:t>
            </a:r>
            <a:endParaRPr lang="en-US" dirty="0"/>
          </a:p>
          <a:p>
            <a:r>
              <a:rPr lang="en-US" dirty="0" smtClean="0"/>
              <a:t>Only </a:t>
            </a:r>
            <a:r>
              <a:rPr lang="en-US" smtClean="0"/>
              <a:t>Broadcasted in or near CSO and the Help Desk Areas.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1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548481"/>
            <a:ext cx="6896100" cy="4876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</a:rPr>
              <a:t>Web Services: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/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 err="1" smtClean="0">
                <a:solidFill>
                  <a:srgbClr val="0000FF"/>
                </a:solidFill>
              </a:rPr>
              <a:t>Edublogs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Services</a:t>
            </a:r>
            <a:r>
              <a:rPr lang="en-US" altLang="en-US" sz="4000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sz="4000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4000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sz="4000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Gabe Terrizzi</a:t>
            </a:r>
            <a:br>
              <a:rPr lang="en-US" alt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</a:rPr>
              <a:t>(gterrizzi@pace.edu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0" y="4891881"/>
            <a:ext cx="4000500" cy="1363196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Old Pace Blogs Template</a:t>
            </a:r>
            <a:endParaRPr lang="en-US" sz="2400" b="1" dirty="0">
              <a:solidFill>
                <a:srgbClr val="0000FF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Hosted by Pace University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(Old) (Insecure) </a:t>
            </a:r>
            <a:r>
              <a:rPr lang="en-US" sz="2400" b="1" dirty="0" err="1" smtClean="0">
                <a:solidFill>
                  <a:srgbClr val="0000FF"/>
                </a:solidFill>
              </a:rPr>
              <a:t>WordPress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3-14 at 4.03.2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8579848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136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14 at 3.57.0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8534400" cy="4251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739481"/>
            <a:ext cx="4648200" cy="17569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Customized Pace Blogs Template</a:t>
            </a:r>
            <a:endParaRPr lang="en-US" sz="2000" b="1" dirty="0">
              <a:solidFill>
                <a:srgbClr val="0000FF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Hosted by </a:t>
            </a:r>
            <a:r>
              <a:rPr lang="en-US" sz="2000" b="1" dirty="0" err="1" smtClean="0">
                <a:solidFill>
                  <a:srgbClr val="0000FF"/>
                </a:solidFill>
              </a:rPr>
              <a:t>Edublogs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(new) (secure) </a:t>
            </a:r>
            <a:r>
              <a:rPr lang="en-US" sz="2000" b="1" dirty="0" err="1" smtClean="0">
                <a:solidFill>
                  <a:srgbClr val="0000FF"/>
                </a:solidFill>
              </a:rPr>
              <a:t>WordPress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6978" y="5730081"/>
            <a:ext cx="3567022" cy="5334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</a:t>
            </a:r>
            <a:r>
              <a:rPr lang="en-US" sz="2400" b="1" dirty="0" err="1" smtClean="0">
                <a:solidFill>
                  <a:srgbClr val="0000FF"/>
                </a:solidFill>
              </a:rPr>
              <a:t>logs.pace.edu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6955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663281"/>
            <a:ext cx="4953000" cy="1501696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Customized Pace Blogs Template</a:t>
            </a:r>
            <a:endParaRPr lang="en-US" sz="2200" b="1" dirty="0">
              <a:solidFill>
                <a:srgbClr val="0000FF"/>
              </a:solidFill>
            </a:endParaRPr>
          </a:p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Hosted by </a:t>
            </a:r>
            <a:r>
              <a:rPr lang="en-US" sz="2200" b="1" dirty="0" err="1" smtClean="0">
                <a:solidFill>
                  <a:srgbClr val="0000FF"/>
                </a:solidFill>
              </a:rPr>
              <a:t>Edublogs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(new) (secure) </a:t>
            </a:r>
            <a:r>
              <a:rPr lang="en-US" sz="2200" b="1" dirty="0" err="1" smtClean="0">
                <a:solidFill>
                  <a:srgbClr val="0000FF"/>
                </a:solidFill>
              </a:rPr>
              <a:t>WordPress</a:t>
            </a:r>
            <a:endParaRPr lang="en-US" sz="2200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5882481"/>
            <a:ext cx="4419405" cy="41875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pacepresident.blogs.pace.edu</a:t>
            </a:r>
          </a:p>
        </p:txBody>
      </p:sp>
      <p:pic>
        <p:nvPicPr>
          <p:cNvPr id="4" name="Picture 3" descr="Screen Shot 2016-03-14 at 4.07.3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9932"/>
            <a:ext cx="8229600" cy="44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084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091" y="5747790"/>
            <a:ext cx="3809805" cy="591891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pilr.blogs.law.pace.edu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03-14 at 4.09.5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19881"/>
            <a:ext cx="8382000" cy="44196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493239" y="4776747"/>
            <a:ext cx="4528755" cy="136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>
                <a:solidFill>
                  <a:srgbClr val="0000FF"/>
                </a:solidFill>
              </a:rPr>
              <a:t>Old Pace Blogs </a:t>
            </a:r>
            <a:r>
              <a:rPr lang="en-US" sz="2200" b="1" dirty="0" smtClean="0">
                <a:solidFill>
                  <a:srgbClr val="0000FF"/>
                </a:solidFill>
              </a:rPr>
              <a:t>Template Hosted </a:t>
            </a:r>
            <a:r>
              <a:rPr lang="en-US" sz="2200" b="1" dirty="0">
                <a:solidFill>
                  <a:srgbClr val="0000FF"/>
                </a:solidFill>
              </a:rPr>
              <a:t>by Pace </a:t>
            </a:r>
            <a:r>
              <a:rPr lang="en-US" sz="2200" b="1" dirty="0" smtClean="0">
                <a:solidFill>
                  <a:srgbClr val="0000FF"/>
                </a:solidFill>
              </a:rPr>
              <a:t>University (Old</a:t>
            </a:r>
            <a:r>
              <a:rPr lang="en-US" sz="2200" b="1" dirty="0">
                <a:solidFill>
                  <a:srgbClr val="0000FF"/>
                </a:solidFill>
              </a:rPr>
              <a:t>) (Insecure) WordPress</a:t>
            </a:r>
          </a:p>
        </p:txBody>
      </p:sp>
    </p:spTree>
    <p:extLst>
      <p:ext uri="{BB962C8B-B14F-4D97-AF65-F5344CB8AC3E}">
        <p14:creationId xmlns:p14="http://schemas.microsoft.com/office/powerpoint/2010/main" val="400103233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1408" y="4732530"/>
            <a:ext cx="4500586" cy="136319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Customized Pace Blogs</a:t>
            </a:r>
            <a:endParaRPr lang="en-US" sz="2200" b="1" dirty="0">
              <a:solidFill>
                <a:srgbClr val="0000FF"/>
              </a:solidFill>
            </a:endParaRPr>
          </a:p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Hosted by </a:t>
            </a:r>
            <a:r>
              <a:rPr lang="en-US" sz="2200" b="1" dirty="0" err="1" smtClean="0">
                <a:solidFill>
                  <a:srgbClr val="0000FF"/>
                </a:solidFill>
              </a:rPr>
              <a:t>Edublogs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sz="2200" b="1" dirty="0" smtClean="0">
                <a:solidFill>
                  <a:srgbClr val="0000FF"/>
                </a:solidFill>
              </a:rPr>
              <a:t>(new) (secure) </a:t>
            </a:r>
            <a:r>
              <a:rPr lang="en-US" sz="2200" b="1" dirty="0" err="1" smtClean="0">
                <a:solidFill>
                  <a:srgbClr val="0000FF"/>
                </a:solidFill>
              </a:rPr>
              <a:t>WordPress</a:t>
            </a:r>
            <a:endParaRPr lang="en-US" sz="2200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5894076"/>
            <a:ext cx="3124200" cy="403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pilr.blogs.pace.edu</a:t>
            </a:r>
          </a:p>
        </p:txBody>
      </p:sp>
      <p:pic>
        <p:nvPicPr>
          <p:cNvPr id="5" name="Picture 4" descr="Screen Shot 2016-03-14 at 4.11.5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9770"/>
            <a:ext cx="8534400" cy="44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583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635552"/>
            <a:ext cx="5290755" cy="136319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Customized Pace Blogs – hover state</a:t>
            </a:r>
            <a:endParaRPr lang="en-US" b="1" dirty="0">
              <a:solidFill>
                <a:srgbClr val="0000FF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Hosted by </a:t>
            </a:r>
            <a:r>
              <a:rPr lang="en-US" b="1" dirty="0" err="1" smtClean="0">
                <a:solidFill>
                  <a:srgbClr val="0000FF"/>
                </a:solidFill>
              </a:rPr>
              <a:t>Edublogs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(new) (secure) </a:t>
            </a:r>
            <a:r>
              <a:rPr lang="en-US" b="1" dirty="0" err="1" smtClean="0">
                <a:solidFill>
                  <a:srgbClr val="0000FF"/>
                </a:solidFill>
              </a:rPr>
              <a:t>WordPress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195" y="5796317"/>
            <a:ext cx="3809805" cy="327104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pilr.blogs.pace.edu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3-14 at 4.13.2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3681"/>
            <a:ext cx="8534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95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587081"/>
            <a:ext cx="5791200" cy="136319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Customized Pace Blog – Academic Tech</a:t>
            </a:r>
            <a:endParaRPr lang="en-US" b="1" dirty="0">
              <a:solidFill>
                <a:srgbClr val="0000FF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More than 250 approved themes</a:t>
            </a: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100’s of secure plugins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5678677"/>
            <a:ext cx="5867400" cy="54320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academictechnologies.blogs.pace.edu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03-14 at 4.15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19881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77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eSign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latin typeface="Calibri" panose="020F0502020204030204" pitchFamily="34" charset="0"/>
              </a:rPr>
              <a:t>eSign </a:t>
            </a:r>
            <a:r>
              <a:rPr lang="en-US" sz="2000" dirty="0" smtClean="0">
                <a:latin typeface="Calibri" panose="020F0502020204030204" pitchFamily="34" charset="0"/>
              </a:rPr>
              <a:t>Overview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Pace </a:t>
            </a:r>
            <a:r>
              <a:rPr lang="en-US" sz="1600" dirty="0">
                <a:latin typeface="Calibri" panose="020F0502020204030204" pitchFamily="34" charset="0"/>
              </a:rPr>
              <a:t>University has an Enterprise license for Adobe Document Cloud eSign services (formerly EchoSign).  The eSign service is a web-based electronic signature and content management system available for administrative use campus-wide.  eSign lets you replace paper signature processes with fully automated electronic signature workflows. With eSign, you can easily send, sign, track, and manage signature processes</a:t>
            </a:r>
          </a:p>
          <a:p>
            <a:pPr marL="990600" lvl="2" indent="-60960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</a:rPr>
              <a:t>eSign accounts are only required for document originators. Signers do not require an account.  To request an account, Pace administrators (faculty and staff) can email their department or school </a:t>
            </a:r>
            <a:r>
              <a:rPr lang="en-US" sz="1600" u="sng" dirty="0">
                <a:latin typeface="Calibri" panose="020F0502020204030204" pitchFamily="34" charset="0"/>
                <a:hlinkClick r:id="rId2"/>
              </a:rPr>
              <a:t>group admin</a:t>
            </a:r>
            <a:r>
              <a:rPr lang="en-US" sz="1600" dirty="0">
                <a:latin typeface="Calibri" panose="020F0502020204030204" pitchFamily="34" charset="0"/>
              </a:rPr>
              <a:t> (if one is assigned), or go online at </a:t>
            </a:r>
            <a:r>
              <a:rPr lang="en-US" sz="1600" u="sng" dirty="0">
                <a:latin typeface="Calibri" panose="020F0502020204030204" pitchFamily="34" charset="0"/>
                <a:hlinkClick r:id="rId3"/>
              </a:rPr>
              <a:t>http://help.pace.edu</a:t>
            </a:r>
            <a:r>
              <a:rPr lang="en-US" sz="1600" dirty="0">
                <a:latin typeface="Calibri" panose="020F0502020204030204" pitchFamily="34" charset="0"/>
              </a:rPr>
              <a:t> to place a helpdesk ticket.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4 at 4.20.5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19881"/>
            <a:ext cx="8305800" cy="4724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09799" y="5044282"/>
            <a:ext cx="5257801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 err="1">
                <a:solidFill>
                  <a:srgbClr val="0000FF"/>
                </a:solidFill>
              </a:rPr>
              <a:t>Greenlaw</a:t>
            </a:r>
            <a:r>
              <a:rPr lang="en-US" sz="2200" b="1" dirty="0">
                <a:solidFill>
                  <a:srgbClr val="0000FF"/>
                </a:solidFill>
              </a:rPr>
              <a:t> – old responsive view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28491" y="5806282"/>
            <a:ext cx="5193097" cy="467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</a:rPr>
              <a:t>greenlaw.blogs.law.pace.edu</a:t>
            </a:r>
          </a:p>
        </p:txBody>
      </p:sp>
    </p:spTree>
    <p:extLst>
      <p:ext uri="{BB962C8B-B14F-4D97-AF65-F5344CB8AC3E}">
        <p14:creationId xmlns:p14="http://schemas.microsoft.com/office/powerpoint/2010/main" val="298101874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209260"/>
            <a:ext cx="4876800" cy="67322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Greenlaw</a:t>
            </a:r>
            <a:r>
              <a:rPr lang="en-US" b="1" dirty="0" smtClean="0">
                <a:solidFill>
                  <a:srgbClr val="0000FF"/>
                </a:solidFill>
              </a:rPr>
              <a:t> – old responsive view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2938" y="5737758"/>
            <a:ext cx="4812097" cy="467003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greenlaw.blogs.law.pace.edu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6-03-14 at 4.20.5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1281"/>
            <a:ext cx="8116360" cy="5029200"/>
          </a:xfrm>
          <a:prstGeom prst="rect">
            <a:avLst/>
          </a:prstGeom>
        </p:spPr>
      </p:pic>
      <p:pic>
        <p:nvPicPr>
          <p:cNvPr id="5" name="Picture 4" descr="Screen Shot 2016-03-14 at 4.21.4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1281"/>
            <a:ext cx="25742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03920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4830594"/>
            <a:ext cx="5334000" cy="74708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Greenlaw</a:t>
            </a:r>
            <a:r>
              <a:rPr lang="en-US" b="1" dirty="0" smtClean="0">
                <a:solidFill>
                  <a:srgbClr val="0000FF"/>
                </a:solidFill>
              </a:rPr>
              <a:t> – new responsive view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0622" y="5592762"/>
            <a:ext cx="4556825" cy="784305"/>
          </a:xfrm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rgbClr val="0000FF"/>
                </a:solidFill>
              </a:rPr>
              <a:t>greenlaw.blogs.pace.edu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6-03-14 at 4.23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7481"/>
            <a:ext cx="8698297" cy="464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619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4844042"/>
            <a:ext cx="4952999" cy="6574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Greenlaw</a:t>
            </a:r>
            <a:r>
              <a:rPr lang="en-US" b="1" dirty="0" smtClean="0">
                <a:solidFill>
                  <a:srgbClr val="0000FF"/>
                </a:solidFill>
              </a:rPr>
              <a:t> – new responsive view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175" y="5653881"/>
            <a:ext cx="4556825" cy="784305"/>
          </a:xfrm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rgbClr val="0000FF"/>
                </a:solidFill>
              </a:rPr>
              <a:t>greenlaw.blogs.pace.edu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6-03-14 at 4.23.5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" y="91282"/>
            <a:ext cx="8534401" cy="4724231"/>
          </a:xfrm>
          <a:prstGeom prst="rect">
            <a:avLst/>
          </a:prstGeom>
        </p:spPr>
      </p:pic>
      <p:pic>
        <p:nvPicPr>
          <p:cNvPr id="4" name="Picture 3" descr="Screen Shot 2016-03-14 at 4.24.2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91281"/>
            <a:ext cx="2498025" cy="47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88758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Requesting a Blog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effectLst/>
              </a:rPr>
              <a:t>Log in to </a:t>
            </a:r>
            <a:r>
              <a:rPr lang="en-US" dirty="0" smtClean="0">
                <a:effectLst/>
                <a:hlinkClick r:id="rId2"/>
              </a:rPr>
              <a:t>help.pace.edu</a:t>
            </a:r>
            <a:r>
              <a:rPr lang="en-US" dirty="0" smtClean="0">
                <a:effectLst/>
              </a:rPr>
              <a:t> using your </a:t>
            </a:r>
            <a:r>
              <a:rPr lang="en-US" dirty="0" err="1" smtClean="0">
                <a:effectLst/>
              </a:rPr>
              <a:t>MyPace</a:t>
            </a:r>
            <a:r>
              <a:rPr lang="en-US" dirty="0" smtClean="0">
                <a:effectLst/>
              </a:rPr>
              <a:t> username and password</a:t>
            </a:r>
          </a:p>
          <a:p>
            <a:r>
              <a:rPr lang="en-US" dirty="0" smtClean="0">
                <a:effectLst/>
              </a:rPr>
              <a:t>Click on </a:t>
            </a:r>
            <a:r>
              <a:rPr lang="en-US" b="1" dirty="0" smtClean="0">
                <a:effectLst/>
              </a:rPr>
              <a:t>Request</a:t>
            </a:r>
            <a:r>
              <a:rPr lang="en-US" dirty="0" smtClean="0">
                <a:effectLst/>
              </a:rPr>
              <a:t> tab</a:t>
            </a:r>
          </a:p>
          <a:p>
            <a:r>
              <a:rPr lang="en-US" dirty="0" smtClean="0">
                <a:effectLst/>
              </a:rPr>
              <a:t>Select the following </a:t>
            </a:r>
            <a:r>
              <a:rPr lang="en-US" b="1" dirty="0" smtClean="0">
                <a:effectLst/>
              </a:rPr>
              <a:t>Request Type</a:t>
            </a:r>
            <a:r>
              <a:rPr lang="en-US" dirty="0" smtClean="0">
                <a:effectLst/>
              </a:rPr>
              <a:t>: Information Technology &gt; Blog Requests &gt; Create Blogs</a:t>
            </a:r>
          </a:p>
          <a:p>
            <a:r>
              <a:rPr lang="en-US" dirty="0" smtClean="0">
                <a:effectLst/>
              </a:rPr>
              <a:t>Provide the needed information in each field.</a:t>
            </a:r>
            <a:br>
              <a:rPr lang="en-US" dirty="0" smtClean="0">
                <a:effectLst/>
              </a:rPr>
            </a:br>
            <a:r>
              <a:rPr lang="en-US" i="1" dirty="0" smtClean="0">
                <a:effectLst/>
              </a:rPr>
              <a:t>Note: The information icon will provide further details of what is requested from the input field.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Click the </a:t>
            </a:r>
            <a:r>
              <a:rPr lang="en-US" b="1" dirty="0" smtClean="0">
                <a:effectLst/>
              </a:rPr>
              <a:t>Save</a:t>
            </a:r>
            <a:r>
              <a:rPr lang="en-US" dirty="0" smtClean="0">
                <a:effectLst/>
              </a:rPr>
              <a:t> button.</a:t>
            </a:r>
          </a:p>
          <a:p>
            <a:r>
              <a:rPr lang="en-US" dirty="0" smtClean="0"/>
              <a:t>Must be for official Pace business: classes, research projects, student groups, etc. No personal blogs. For that we suggest Blogger.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745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066800" y="1462881"/>
            <a:ext cx="716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Questions</a:t>
            </a:r>
            <a:r>
              <a:rPr lang="en-US" altLang="en-US" sz="3600" b="1" dirty="0" smtClean="0">
                <a:solidFill>
                  <a:srgbClr val="0000FF"/>
                </a:solidFill>
                <a:latin typeface="+mj-lt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+mj-lt"/>
              </a:rPr>
              <a:t>Suggestions?</a:t>
            </a: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eSign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Key Features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Easily </a:t>
            </a:r>
            <a:r>
              <a:rPr lang="en-US" sz="1600" dirty="0">
                <a:latin typeface="Calibri" panose="020F0502020204030204" pitchFamily="34" charset="0"/>
              </a:rPr>
              <a:t>upload and send documents for electronic </a:t>
            </a:r>
            <a:r>
              <a:rPr lang="en-US" sz="1600" dirty="0" smtClean="0">
                <a:latin typeface="Calibri" panose="020F0502020204030204" pitchFamily="34" charset="0"/>
              </a:rPr>
              <a:t>signature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Quickly </a:t>
            </a:r>
            <a:r>
              <a:rPr lang="en-US" sz="1600" dirty="0">
                <a:latin typeface="Calibri" panose="020F0502020204030204" pitchFamily="34" charset="0"/>
              </a:rPr>
              <a:t>access and sign documents that require </a:t>
            </a:r>
            <a:r>
              <a:rPr lang="en-US" sz="1600" dirty="0" smtClean="0">
                <a:latin typeface="Calibri" panose="020F0502020204030204" pitchFamily="34" charset="0"/>
              </a:rPr>
              <a:t>signature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Readily </a:t>
            </a:r>
            <a:r>
              <a:rPr lang="en-US" sz="1600" dirty="0">
                <a:latin typeface="Calibri" panose="020F0502020204030204" pitchFamily="34" charset="0"/>
              </a:rPr>
              <a:t>check a document’s status, send reminders, view audit trails, and securely store </a:t>
            </a:r>
            <a:r>
              <a:rPr lang="en-US" sz="1600" dirty="0" smtClean="0">
                <a:latin typeface="Calibri" panose="020F0502020204030204" pitchFamily="34" charset="0"/>
              </a:rPr>
              <a:t>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Create </a:t>
            </a:r>
            <a:r>
              <a:rPr lang="en-US" sz="1600" dirty="0">
                <a:latin typeface="Calibri" panose="020F0502020204030204" pitchFamily="34" charset="0"/>
              </a:rPr>
              <a:t>templates using existing forms to help streamline the sending process</a:t>
            </a:r>
          </a:p>
          <a:p>
            <a:pPr lvl="0"/>
            <a:r>
              <a:rPr lang="en-US" sz="2000" dirty="0">
                <a:latin typeface="Calibri" panose="020F0502020204030204" pitchFamily="34" charset="0"/>
              </a:rPr>
              <a:t>Get a Document Signed </a:t>
            </a:r>
            <a:r>
              <a:rPr lang="en-US" sz="2000" dirty="0" smtClean="0">
                <a:latin typeface="Calibri" panose="020F0502020204030204" pitchFamily="34" charset="0"/>
              </a:rPr>
              <a:t>Demo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</a:rPr>
              <a:t>Get a Document Signed feature allows sender to prepare and send documents for e-signature to multiple signers.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6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latin typeface="Calibri" panose="020F0502020204030204" pitchFamily="34" charset="0"/>
              </a:rPr>
              <a:t>Future feature </a:t>
            </a:r>
            <a:r>
              <a:rPr lang="en-US" sz="2000" dirty="0" smtClean="0">
                <a:latin typeface="Calibri" panose="020F0502020204030204" pitchFamily="34" charset="0"/>
              </a:rPr>
              <a:t>release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Hybrid </a:t>
            </a:r>
            <a:r>
              <a:rPr lang="en-US" sz="1600" dirty="0">
                <a:latin typeface="Calibri" panose="020F0502020204030204" pitchFamily="34" charset="0"/>
              </a:rPr>
              <a:t>Routing - Senders can order recipients to sign or approve in parallel, sequentially, or a combination of </a:t>
            </a:r>
            <a:r>
              <a:rPr lang="en-US" sz="1600" dirty="0" smtClean="0">
                <a:latin typeface="Calibri" panose="020F0502020204030204" pitchFamily="34" charset="0"/>
              </a:rPr>
              <a:t>both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Delegator </a:t>
            </a:r>
            <a:r>
              <a:rPr lang="en-US" sz="1600" dirty="0">
                <a:latin typeface="Calibri" panose="020F0502020204030204" pitchFamily="34" charset="0"/>
              </a:rPr>
              <a:t>Role - Send an agreement to a designated delegator who can then delegate the signing or approving of an </a:t>
            </a:r>
            <a:r>
              <a:rPr lang="en-US" sz="1600" dirty="0" smtClean="0">
                <a:latin typeface="Calibri" panose="020F0502020204030204" pitchFamily="34" charset="0"/>
              </a:rPr>
              <a:t>agreement.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Workflow </a:t>
            </a:r>
            <a:r>
              <a:rPr lang="en-US" sz="1600" dirty="0">
                <a:latin typeface="Calibri" panose="020F0502020204030204" pitchFamily="34" charset="0"/>
              </a:rPr>
              <a:t>Designer - allows eSign Administrators to create and manage workflow templates that tailor signing processes to fit their specific business requirements. </a:t>
            </a:r>
          </a:p>
          <a:p>
            <a:pPr lvl="0"/>
            <a:r>
              <a:rPr lang="en-US" sz="2000" dirty="0">
                <a:latin typeface="Calibri" panose="020F0502020204030204" pitchFamily="34" charset="0"/>
              </a:rPr>
              <a:t>eSign Contact Information, Guidelines &amp; General Support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The </a:t>
            </a:r>
            <a:r>
              <a:rPr lang="en-US" sz="1600" dirty="0">
                <a:latin typeface="Calibri" panose="020F0502020204030204" pitchFamily="34" charset="0"/>
              </a:rPr>
              <a:t>website (</a:t>
            </a:r>
            <a:r>
              <a:rPr lang="en-US" sz="1600" u="sng" dirty="0">
                <a:latin typeface="Calibri" panose="020F0502020204030204" pitchFamily="34" charset="0"/>
                <a:hlinkClick r:id="rId2"/>
              </a:rPr>
              <a:t>www.pace.edu/esign</a:t>
            </a:r>
            <a:r>
              <a:rPr lang="en-US" sz="1600" dirty="0">
                <a:latin typeface="Calibri" panose="020F0502020204030204" pitchFamily="34" charset="0"/>
              </a:rPr>
              <a:t>) includes eSign Login page, training resources, and commonly asked questions.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0" y="1081881"/>
            <a:ext cx="5791200" cy="3584575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Academic </a:t>
            </a:r>
            <a:r>
              <a:rPr lang="en-US" altLang="en-US" sz="3600" b="1" i="1" dirty="0" smtClean="0">
                <a:solidFill>
                  <a:srgbClr val="0000FF"/>
                </a:solidFill>
              </a:rPr>
              <a:t/>
            </a:r>
            <a:br>
              <a:rPr lang="en-US" altLang="en-US" sz="3600" b="1" i="1" dirty="0" smtClean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Technologies:</a:t>
            </a:r>
            <a:br>
              <a:rPr lang="en-US" altLang="en-US" sz="3600" b="1" dirty="0" smtClean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Digital Measures Update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b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Brian Gregory</a:t>
            </a:r>
            <a:br>
              <a:rPr lang="en-US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(bgregory@pace.edu)</a:t>
            </a:r>
            <a:endParaRPr lang="en-US" alt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417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5096" y="5235228"/>
            <a:ext cx="708844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chemeClr val="bg1"/>
                </a:solidFill>
              </a:rPr>
              <a:t>Brian  Gregory, Academic Technologist,</a:t>
            </a:r>
          </a:p>
          <a:p>
            <a:r>
              <a:rPr lang="en-US" sz="1650" b="1" dirty="0">
                <a:solidFill>
                  <a:schemeClr val="bg1"/>
                </a:solidFill>
              </a:rPr>
              <a:t>Office of Academic Technologies</a:t>
            </a:r>
          </a:p>
          <a:p>
            <a:endParaRPr lang="en-US" sz="1800" dirty="0"/>
          </a:p>
          <a:p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739" y="1119356"/>
            <a:ext cx="1445602" cy="515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6617"/>
            <a:ext cx="7320725" cy="1442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8856" y="3348786"/>
            <a:ext cx="4744686" cy="4349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4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BOT_Presentation_Final 9-17-09</Template>
  <TotalTime>19324</TotalTime>
  <Words>1477</Words>
  <Application>Microsoft Office PowerPoint</Application>
  <PresentationFormat>Custom</PresentationFormat>
  <Paragraphs>266</Paragraphs>
  <Slides>55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Estrangelo Edessa</vt:lpstr>
      <vt:lpstr>Georgia</vt:lpstr>
      <vt:lpstr>Times</vt:lpstr>
      <vt:lpstr>Times New Roman</vt:lpstr>
      <vt:lpstr>Wingdings</vt:lpstr>
      <vt:lpstr>1_Template</vt:lpstr>
      <vt:lpstr>Template</vt:lpstr>
      <vt:lpstr>IMO Meeting</vt:lpstr>
      <vt:lpstr>PowerPoint Presentation</vt:lpstr>
      <vt:lpstr>ITS Updates</vt:lpstr>
      <vt:lpstr>eSign Update:     Colin Harris (charris@pace.edu)</vt:lpstr>
      <vt:lpstr>eSign</vt:lpstr>
      <vt:lpstr>eSign</vt:lpstr>
      <vt:lpstr>eSign</vt:lpstr>
      <vt:lpstr>Academic  Technologies:  Digital Measures Update   Brian Gregory (bgregory@pace.edu)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 Technologies:  OER Update   Heather Askildsen (haskildsen@pace.edu)</vt:lpstr>
      <vt:lpstr>PowerPoint Presentation</vt:lpstr>
      <vt:lpstr>How much do students spend on textbooks per year?</vt:lpstr>
      <vt:lpstr>What is OER?</vt:lpstr>
      <vt:lpstr>Pace University Library Guide</vt:lpstr>
      <vt:lpstr>Integrate OER into Blackboard </vt:lpstr>
      <vt:lpstr>Contact Us…</vt:lpstr>
      <vt:lpstr>References</vt:lpstr>
      <vt:lpstr>Academic  Technologies:  Winter Builds Update   George Chacko (gchacko@pace.edu)</vt:lpstr>
      <vt:lpstr>Winter Upgrades</vt:lpstr>
      <vt:lpstr>W510-511 – Active Learning Classrooms</vt:lpstr>
      <vt:lpstr>PowerPoint Presentation</vt:lpstr>
      <vt:lpstr>David J Pecker Hall – Features </vt:lpstr>
      <vt:lpstr>PowerPoint Presentation</vt:lpstr>
      <vt:lpstr>Miller 16 and E319</vt:lpstr>
      <vt:lpstr>PowerPoint Presentation</vt:lpstr>
      <vt:lpstr>PowerPoint Presentation</vt:lpstr>
      <vt:lpstr>Contact us at:  email: acadtech@pace.edu      </vt:lpstr>
      <vt:lpstr>IT Security:  Identity Finder Training &amp; Attestation Email  Larry Robcke (lrobcke@pace.edu) </vt:lpstr>
      <vt:lpstr>IT Security</vt:lpstr>
      <vt:lpstr>Network Services:  New Wi-Fi Process   Joe Blando (jblando@pace.edu)</vt:lpstr>
      <vt:lpstr>Wireless Improvements</vt:lpstr>
      <vt:lpstr>PACE-WIRELESS </vt:lpstr>
      <vt:lpstr>No More Registration </vt:lpstr>
      <vt:lpstr>No More PACE-OPEN</vt:lpstr>
      <vt:lpstr>PACE-HELP</vt:lpstr>
      <vt:lpstr>Web Services:  Edublogs Services  Gabe Terrizzi (gterrizzi@pace.edu) </vt:lpstr>
      <vt:lpstr>PowerPoint Presentation</vt:lpstr>
      <vt:lpstr>blogs.pace.edu</vt:lpstr>
      <vt:lpstr>pacepresident.blogs.pace.edu</vt:lpstr>
      <vt:lpstr>pilr.blogs.law.pace.edu</vt:lpstr>
      <vt:lpstr>pilr.blogs.pace.edu</vt:lpstr>
      <vt:lpstr>pilr.blogs.pace.edu</vt:lpstr>
      <vt:lpstr>academictechnologies.blogs.pace.edu</vt:lpstr>
      <vt:lpstr>PowerPoint Presentation</vt:lpstr>
      <vt:lpstr>greenlaw.blogs.law.pace.edu</vt:lpstr>
      <vt:lpstr>greenlaw.blogs.pace.edu</vt:lpstr>
      <vt:lpstr>greenlaw.blogs.pace.edu</vt:lpstr>
      <vt:lpstr>Requesting a Blog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Pace University</dc:creator>
  <cp:lastModifiedBy>Samuel, Mr. Danny Dominic</cp:lastModifiedBy>
  <cp:revision>735</cp:revision>
  <dcterms:created xsi:type="dcterms:W3CDTF">2005-11-15T14:26:42Z</dcterms:created>
  <dcterms:modified xsi:type="dcterms:W3CDTF">2016-03-29T20:34:09Z</dcterms:modified>
</cp:coreProperties>
</file>