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75" r:id="rId2"/>
    <p:sldId id="383" r:id="rId3"/>
    <p:sldId id="390" r:id="rId4"/>
    <p:sldId id="388" r:id="rId5"/>
    <p:sldId id="384" r:id="rId6"/>
    <p:sldId id="385" r:id="rId7"/>
    <p:sldId id="397" r:id="rId8"/>
    <p:sldId id="387" r:id="rId9"/>
    <p:sldId id="366" r:id="rId10"/>
    <p:sldId id="393" r:id="rId11"/>
    <p:sldId id="381" r:id="rId12"/>
    <p:sldId id="394" r:id="rId13"/>
    <p:sldId id="392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2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DE608-0CE8-4B12-8D15-7CB79FEA8B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7AD49DA5-6268-4802-89F6-49E1DA2DE920}">
      <dgm:prSet phldrT="[Text]"/>
      <dgm:spPr/>
      <dgm:t>
        <a:bodyPr/>
        <a:lstStyle/>
        <a:p>
          <a:r>
            <a:rPr lang="en-US" dirty="0"/>
            <a:t>Preliminary Review by Deans Council</a:t>
          </a:r>
        </a:p>
      </dgm:t>
    </dgm:pt>
    <dgm:pt modelId="{11F095BA-A7C7-4C99-9C36-A2CF3A3D5C67}" type="parTrans" cxnId="{3E1B8AA6-2F29-45C5-9520-85544F3FA043}">
      <dgm:prSet/>
      <dgm:spPr/>
      <dgm:t>
        <a:bodyPr/>
        <a:lstStyle/>
        <a:p>
          <a:endParaRPr lang="en-US"/>
        </a:p>
      </dgm:t>
    </dgm:pt>
    <dgm:pt modelId="{14172CE3-B9FD-4D01-AF37-81F2CE0F9B61}" type="sibTrans" cxnId="{3E1B8AA6-2F29-45C5-9520-85544F3FA043}">
      <dgm:prSet/>
      <dgm:spPr/>
      <dgm:t>
        <a:bodyPr/>
        <a:lstStyle/>
        <a:p>
          <a:endParaRPr lang="en-US"/>
        </a:p>
      </dgm:t>
    </dgm:pt>
    <dgm:pt modelId="{1B3C6429-CA67-4906-8376-82AC315D4F95}">
      <dgm:prSet phldrT="[Text]"/>
      <dgm:spPr/>
      <dgm:t>
        <a:bodyPr/>
        <a:lstStyle/>
        <a:p>
          <a:r>
            <a:rPr lang="en-US" dirty="0"/>
            <a:t>Financial Aid Review Committee (FARC)</a:t>
          </a:r>
        </a:p>
      </dgm:t>
    </dgm:pt>
    <dgm:pt modelId="{8A4F60AC-BA2A-4827-A7C8-631F81945D03}" type="parTrans" cxnId="{8269D438-885A-4BCA-81C7-926FE2FB3BF3}">
      <dgm:prSet/>
      <dgm:spPr/>
      <dgm:t>
        <a:bodyPr/>
        <a:lstStyle/>
        <a:p>
          <a:endParaRPr lang="en-US"/>
        </a:p>
      </dgm:t>
    </dgm:pt>
    <dgm:pt modelId="{20042306-36AE-486E-90D3-CDBF4ED54004}" type="sibTrans" cxnId="{8269D438-885A-4BCA-81C7-926FE2FB3BF3}">
      <dgm:prSet/>
      <dgm:spPr/>
      <dgm:t>
        <a:bodyPr/>
        <a:lstStyle/>
        <a:p>
          <a:endParaRPr lang="en-US"/>
        </a:p>
      </dgm:t>
    </dgm:pt>
    <dgm:pt modelId="{3FC1B5B5-0100-4AE5-B0CA-6A5AEEECAFDA}">
      <dgm:prSet phldrT="[Text]"/>
      <dgm:spPr/>
      <dgm:t>
        <a:bodyPr/>
        <a:lstStyle/>
        <a:p>
          <a:r>
            <a:rPr lang="en-US"/>
            <a:t>Final Review &amp; Approval by Deans Council</a:t>
          </a:r>
          <a:endParaRPr lang="en-US" dirty="0"/>
        </a:p>
      </dgm:t>
    </dgm:pt>
    <dgm:pt modelId="{E0F773E4-62BB-484F-8E5F-EF97DA429E22}" type="parTrans" cxnId="{E6B95587-B63C-4B25-9B43-1886FBA87F16}">
      <dgm:prSet/>
      <dgm:spPr/>
      <dgm:t>
        <a:bodyPr/>
        <a:lstStyle/>
        <a:p>
          <a:endParaRPr lang="en-US"/>
        </a:p>
      </dgm:t>
    </dgm:pt>
    <dgm:pt modelId="{882AF852-DF2C-4965-A906-297C9D40B9A6}" type="sibTrans" cxnId="{E6B95587-B63C-4B25-9B43-1886FBA87F16}">
      <dgm:prSet/>
      <dgm:spPr/>
      <dgm:t>
        <a:bodyPr/>
        <a:lstStyle/>
        <a:p>
          <a:endParaRPr lang="en-US"/>
        </a:p>
      </dgm:t>
    </dgm:pt>
    <dgm:pt modelId="{07E4F3FD-4EE6-4FE9-B49B-AF9CE3365D9D}">
      <dgm:prSet/>
      <dgm:spPr/>
      <dgm:t>
        <a:bodyPr/>
        <a:lstStyle/>
        <a:p>
          <a:r>
            <a:rPr lang="en-US" sz="1700" dirty="0"/>
            <a:t>Review of </a:t>
          </a:r>
          <a:r>
            <a:rPr lang="en-US" sz="1700" b="1" dirty="0" err="1"/>
            <a:t>FY25</a:t>
          </a:r>
          <a:r>
            <a:rPr lang="en-US" sz="1700" b="1" dirty="0"/>
            <a:t> Business Case Program Proposals</a:t>
          </a:r>
          <a:br>
            <a:rPr lang="en-US" sz="1700" dirty="0"/>
          </a:br>
          <a:endParaRPr lang="en-US" sz="1700" dirty="0"/>
        </a:p>
      </dgm:t>
    </dgm:pt>
    <dgm:pt modelId="{3A6A6C59-238E-496D-A3E7-A3A8D0B038C9}" type="parTrans" cxnId="{AE43B8F2-7AC3-4E16-9215-D6C30070CEC9}">
      <dgm:prSet/>
      <dgm:spPr/>
      <dgm:t>
        <a:bodyPr/>
        <a:lstStyle/>
        <a:p>
          <a:endParaRPr lang="en-US"/>
        </a:p>
      </dgm:t>
    </dgm:pt>
    <dgm:pt modelId="{CE29B37A-0972-484E-8931-2EF0F0E0D5F0}" type="sibTrans" cxnId="{AE43B8F2-7AC3-4E16-9215-D6C30070CEC9}">
      <dgm:prSet/>
      <dgm:spPr/>
      <dgm:t>
        <a:bodyPr/>
        <a:lstStyle/>
        <a:p>
          <a:endParaRPr lang="en-US"/>
        </a:p>
      </dgm:t>
    </dgm:pt>
    <dgm:pt modelId="{2DFC861C-CC1C-449A-A895-C5DCE0884803}">
      <dgm:prSet/>
      <dgm:spPr/>
      <dgm:t>
        <a:bodyPr/>
        <a:lstStyle/>
        <a:p>
          <a:r>
            <a:rPr lang="en-US"/>
            <a:t>Review of programs with special tuition pricing, scholarships, or financial aid</a:t>
          </a:r>
          <a:br>
            <a:rPr lang="en-US"/>
          </a:br>
          <a:endParaRPr lang="en-US" dirty="0"/>
        </a:p>
      </dgm:t>
    </dgm:pt>
    <dgm:pt modelId="{94DA1EA8-800A-44C1-B232-F5AE877CB7E9}" type="parTrans" cxnId="{94DE131F-E84A-46BC-AF1F-244AA119CA58}">
      <dgm:prSet/>
      <dgm:spPr/>
      <dgm:t>
        <a:bodyPr/>
        <a:lstStyle/>
        <a:p>
          <a:endParaRPr lang="en-US"/>
        </a:p>
      </dgm:t>
    </dgm:pt>
    <dgm:pt modelId="{8E4A6EB2-6413-4A4F-B2E2-2E4030F82FB5}" type="sibTrans" cxnId="{94DE131F-E84A-46BC-AF1F-244AA119CA58}">
      <dgm:prSet/>
      <dgm:spPr/>
      <dgm:t>
        <a:bodyPr/>
        <a:lstStyle/>
        <a:p>
          <a:endParaRPr lang="en-US"/>
        </a:p>
      </dgm:t>
    </dgm:pt>
    <dgm:pt modelId="{40B116D3-7671-4127-AC6D-7A6FC3BC6D69}">
      <dgm:prSet/>
      <dgm:spPr/>
      <dgm:t>
        <a:bodyPr/>
        <a:lstStyle/>
        <a:p>
          <a:r>
            <a:rPr lang="en-US" sz="1900" kern="1200" dirty="0"/>
            <a:t>Review of the </a:t>
          </a:r>
          <a:r>
            <a:rPr lang="en-US" sz="1900" b="1" kern="1200" dirty="0" err="1"/>
            <a:t>FY25</a:t>
          </a:r>
          <a:r>
            <a:rPr lang="en-US" sz="1900" b="1" kern="1200" dirty="0"/>
            <a:t> Financial Proformas </a:t>
          </a:r>
          <a:br>
            <a:rPr lang="en-US" sz="1900" kern="1200" dirty="0"/>
          </a:br>
          <a:r>
            <a:rPr lang="en-US" sz="1900" kern="1200" dirty="0"/>
            <a:t>for approved Business Case Program Proposals requesting new financial resources </a:t>
          </a:r>
          <a:br>
            <a:rPr lang="en-US" sz="1900" kern="1200" dirty="0"/>
          </a:br>
          <a:endParaRPr lang="en-US" sz="1900" kern="1200" dirty="0"/>
        </a:p>
      </dgm:t>
    </dgm:pt>
    <dgm:pt modelId="{BCF8482D-55C2-4E47-A755-80D622FABE89}" type="parTrans" cxnId="{B2BAD731-6AC8-4B9A-B899-96ED68B369EE}">
      <dgm:prSet/>
      <dgm:spPr/>
      <dgm:t>
        <a:bodyPr/>
        <a:lstStyle/>
        <a:p>
          <a:endParaRPr lang="en-US"/>
        </a:p>
      </dgm:t>
    </dgm:pt>
    <dgm:pt modelId="{0CD829E3-6EE9-439D-92DD-D03211D1A801}" type="sibTrans" cxnId="{B2BAD731-6AC8-4B9A-B899-96ED68B369EE}">
      <dgm:prSet/>
      <dgm:spPr/>
      <dgm:t>
        <a:bodyPr/>
        <a:lstStyle/>
        <a:p>
          <a:endParaRPr lang="en-US"/>
        </a:p>
      </dgm:t>
    </dgm:pt>
    <dgm:pt modelId="{801458A3-1C7B-4EC5-BB2B-4278A8F4FD0E}">
      <dgm:prSet/>
      <dgm:spPr/>
      <dgm:t>
        <a:bodyPr/>
        <a:lstStyle/>
        <a:p>
          <a:r>
            <a:rPr lang="en-US"/>
            <a:t>Meets every Tuesday from 1:30pm - 2:30pm</a:t>
          </a:r>
          <a:endParaRPr lang="en-US" dirty="0"/>
        </a:p>
      </dgm:t>
    </dgm:pt>
    <dgm:pt modelId="{BFB802C3-61B9-4A5E-BF12-66C3E6DD46D6}" type="parTrans" cxnId="{4A9BE8B9-E787-4C3C-9D6A-99A046EE9B00}">
      <dgm:prSet/>
      <dgm:spPr/>
      <dgm:t>
        <a:bodyPr/>
        <a:lstStyle/>
        <a:p>
          <a:endParaRPr lang="en-US"/>
        </a:p>
      </dgm:t>
    </dgm:pt>
    <dgm:pt modelId="{962E77DC-E27B-4388-898B-9F0CA8724DFD}" type="sibTrans" cxnId="{4A9BE8B9-E787-4C3C-9D6A-99A046EE9B00}">
      <dgm:prSet/>
      <dgm:spPr/>
      <dgm:t>
        <a:bodyPr/>
        <a:lstStyle/>
        <a:p>
          <a:endParaRPr lang="en-US"/>
        </a:p>
      </dgm:t>
    </dgm:pt>
    <dgm:pt modelId="{35AA647F-93E1-4FE1-9345-5A46E9D0FC00}">
      <dgm:prSet/>
      <dgm:spPr/>
      <dgm:t>
        <a:bodyPr/>
        <a:lstStyle/>
        <a:p>
          <a:r>
            <a:rPr lang="en-US" sz="1700" dirty="0"/>
            <a:t>September 27, 2022</a:t>
          </a:r>
        </a:p>
      </dgm:t>
    </dgm:pt>
    <dgm:pt modelId="{48E5BF10-CCCC-477A-9A05-79B7D4F64D2D}" type="sibTrans" cxnId="{D5F773E8-3EEB-4AC5-9991-5184F24F1E9E}">
      <dgm:prSet/>
      <dgm:spPr/>
      <dgm:t>
        <a:bodyPr/>
        <a:lstStyle/>
        <a:p>
          <a:endParaRPr lang="en-US"/>
        </a:p>
      </dgm:t>
    </dgm:pt>
    <dgm:pt modelId="{9F5F488A-253A-40B3-B722-3F602A3114E4}" type="parTrans" cxnId="{D5F773E8-3EEB-4AC5-9991-5184F24F1E9E}">
      <dgm:prSet/>
      <dgm:spPr/>
      <dgm:t>
        <a:bodyPr/>
        <a:lstStyle/>
        <a:p>
          <a:endParaRPr lang="en-US"/>
        </a:p>
      </dgm:t>
    </dgm:pt>
    <dgm:pt modelId="{44531EC0-D323-4181-9FA2-1ED4CE166F70}">
      <dgm:prSet/>
      <dgm:spPr/>
      <dgm:t>
        <a:bodyPr/>
        <a:lstStyle/>
        <a:p>
          <a:r>
            <a:rPr lang="en-US" sz="1700" dirty="0"/>
            <a:t>October 25, 2022</a:t>
          </a:r>
        </a:p>
      </dgm:t>
    </dgm:pt>
    <dgm:pt modelId="{82D927CA-7ABB-4928-90BF-56D8D49A661A}" type="sibTrans" cxnId="{3B2658A1-0971-49E1-9263-14DDD5E65910}">
      <dgm:prSet/>
      <dgm:spPr/>
      <dgm:t>
        <a:bodyPr/>
        <a:lstStyle/>
        <a:p>
          <a:endParaRPr lang="en-US"/>
        </a:p>
      </dgm:t>
    </dgm:pt>
    <dgm:pt modelId="{C1A872B1-A423-4695-8A50-2947EBDE9BE4}" type="parTrans" cxnId="{3B2658A1-0971-49E1-9263-14DDD5E65910}">
      <dgm:prSet/>
      <dgm:spPr/>
      <dgm:t>
        <a:bodyPr/>
        <a:lstStyle/>
        <a:p>
          <a:endParaRPr lang="en-US"/>
        </a:p>
      </dgm:t>
    </dgm:pt>
    <dgm:pt modelId="{0AED2D87-AE82-4060-988E-1564B7FFA470}">
      <dgm:prSet custT="1"/>
      <dgm:spPr/>
      <dgm:t>
        <a:bodyPr/>
        <a:lstStyle/>
        <a:p>
          <a:r>
            <a:rPr lang="en-US" sz="1700" dirty="0"/>
            <a:t>March 21, 2023</a:t>
          </a:r>
          <a:r>
            <a:rPr lang="en-US" sz="1200" dirty="0"/>
            <a:t>* (date changed from 3/14/23)</a:t>
          </a:r>
        </a:p>
      </dgm:t>
    </dgm:pt>
    <dgm:pt modelId="{AEDBF867-A429-41A7-85F1-A46D11A9CE90}" type="parTrans" cxnId="{C5133BC5-2507-4123-BE39-2B87568E01B7}">
      <dgm:prSet/>
      <dgm:spPr/>
      <dgm:t>
        <a:bodyPr/>
        <a:lstStyle/>
        <a:p>
          <a:endParaRPr lang="en-US"/>
        </a:p>
      </dgm:t>
    </dgm:pt>
    <dgm:pt modelId="{61EC2C53-8A6B-40AB-A6CB-A2267BFF58BA}" type="sibTrans" cxnId="{C5133BC5-2507-4123-BE39-2B87568E01B7}">
      <dgm:prSet/>
      <dgm:spPr/>
      <dgm:t>
        <a:bodyPr/>
        <a:lstStyle/>
        <a:p>
          <a:endParaRPr lang="en-US"/>
        </a:p>
      </dgm:t>
    </dgm:pt>
    <dgm:pt modelId="{FFC8B827-0D53-4B21-8D39-72AD23738930}">
      <dgm:prSet/>
      <dgm:spPr/>
      <dgm:t>
        <a:bodyPr/>
        <a:lstStyle/>
        <a:p>
          <a:r>
            <a:rPr lang="en-US" sz="1700" dirty="0"/>
            <a:t>February 14, 2023</a:t>
          </a:r>
        </a:p>
      </dgm:t>
    </dgm:pt>
    <dgm:pt modelId="{00DE983C-842C-40F2-BF95-519C641B7016}" type="parTrans" cxnId="{9BBD199C-FA8E-48B4-AE52-07B44D63B4DA}">
      <dgm:prSet/>
      <dgm:spPr/>
      <dgm:t>
        <a:bodyPr/>
        <a:lstStyle/>
        <a:p>
          <a:endParaRPr lang="en-US"/>
        </a:p>
      </dgm:t>
    </dgm:pt>
    <dgm:pt modelId="{3CEC88DE-3636-4AEF-8C78-7CA683FAC7CD}" type="sibTrans" cxnId="{9BBD199C-FA8E-48B4-AE52-07B44D63B4DA}">
      <dgm:prSet/>
      <dgm:spPr/>
      <dgm:t>
        <a:bodyPr/>
        <a:lstStyle/>
        <a:p>
          <a:endParaRPr lang="en-US"/>
        </a:p>
      </dgm:t>
    </dgm:pt>
    <dgm:pt modelId="{F9C89766-5212-4812-915B-B2719348504A}">
      <dgm:prSet custT="1"/>
      <dgm:spPr/>
      <dgm:t>
        <a:bodyPr/>
        <a:lstStyle/>
        <a:p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June 13, 2023* </a:t>
          </a:r>
          <a:r>
            <a:rPr lang="en-US" sz="1200" kern="1200" dirty="0"/>
            <a:t>(date changed from 5/9/23)</a:t>
          </a:r>
          <a:endParaRPr lang="en-US" sz="1200" i="1" kern="1200" dirty="0"/>
        </a:p>
      </dgm:t>
    </dgm:pt>
    <dgm:pt modelId="{FA16C344-DC35-4EE1-847C-FEE0FC381D29}" type="parTrans" cxnId="{E3AA0115-56E2-4F40-92B0-27F34CA9372E}">
      <dgm:prSet/>
      <dgm:spPr/>
      <dgm:t>
        <a:bodyPr/>
        <a:lstStyle/>
        <a:p>
          <a:endParaRPr lang="en-US"/>
        </a:p>
      </dgm:t>
    </dgm:pt>
    <dgm:pt modelId="{0B5DC1CD-B7C0-4CC7-8C38-588E777FEF7C}" type="sibTrans" cxnId="{E3AA0115-56E2-4F40-92B0-27F34CA9372E}">
      <dgm:prSet/>
      <dgm:spPr/>
      <dgm:t>
        <a:bodyPr/>
        <a:lstStyle/>
        <a:p>
          <a:endParaRPr lang="en-US"/>
        </a:p>
      </dgm:t>
    </dgm:pt>
    <dgm:pt modelId="{28CE5B95-6D7D-4399-B779-18D58B111344}">
      <dgm:prSet/>
      <dgm:spPr/>
      <dgm:t>
        <a:bodyPr/>
        <a:lstStyle/>
        <a:p>
          <a:r>
            <a:rPr lang="en-US" sz="1700" dirty="0"/>
            <a:t>April 11, 2023</a:t>
          </a:r>
        </a:p>
      </dgm:t>
    </dgm:pt>
    <dgm:pt modelId="{F7F0BDA4-8464-49C2-B6C1-01F53E973A56}" type="parTrans" cxnId="{02549855-F23A-4BAD-B4D5-0ACF21211E81}">
      <dgm:prSet/>
      <dgm:spPr/>
      <dgm:t>
        <a:bodyPr/>
        <a:lstStyle/>
        <a:p>
          <a:endParaRPr lang="en-US"/>
        </a:p>
      </dgm:t>
    </dgm:pt>
    <dgm:pt modelId="{F9A3F1B8-8435-4269-9A3A-64EB17BBD2D4}" type="sibTrans" cxnId="{02549855-F23A-4BAD-B4D5-0ACF21211E81}">
      <dgm:prSet/>
      <dgm:spPr/>
      <dgm:t>
        <a:bodyPr/>
        <a:lstStyle/>
        <a:p>
          <a:endParaRPr lang="en-US"/>
        </a:p>
      </dgm:t>
    </dgm:pt>
    <dgm:pt modelId="{96F85019-7101-46A7-BBB2-A00496FC9FB6}">
      <dgm:prSet/>
      <dgm:spPr/>
      <dgm:t>
        <a:bodyPr/>
        <a:lstStyle/>
        <a:p>
          <a:r>
            <a:rPr lang="en-US" sz="1700" dirty="0"/>
            <a:t>November 22, 2022</a:t>
          </a:r>
        </a:p>
      </dgm:t>
    </dgm:pt>
    <dgm:pt modelId="{D1254D45-DC98-4B57-8CC5-704816EA738F}" type="sibTrans" cxnId="{BDFA3124-FFBF-4AE7-A902-FBB78F4A1100}">
      <dgm:prSet/>
      <dgm:spPr/>
      <dgm:t>
        <a:bodyPr/>
        <a:lstStyle/>
        <a:p>
          <a:endParaRPr lang="en-US"/>
        </a:p>
      </dgm:t>
    </dgm:pt>
    <dgm:pt modelId="{237838E3-5934-4EB4-B476-ACEE20B7D6DB}" type="parTrans" cxnId="{BDFA3124-FFBF-4AE7-A902-FBB78F4A1100}">
      <dgm:prSet/>
      <dgm:spPr/>
      <dgm:t>
        <a:bodyPr/>
        <a:lstStyle/>
        <a:p>
          <a:endParaRPr lang="en-US"/>
        </a:p>
      </dgm:t>
    </dgm:pt>
    <dgm:pt modelId="{30312292-9BCA-4423-9B19-C88F502B3600}" type="pres">
      <dgm:prSet presAssocID="{2ACDE608-0CE8-4B12-8D15-7CB79FEA8B43}" presName="Name0" presStyleCnt="0">
        <dgm:presLayoutVars>
          <dgm:dir/>
          <dgm:animLvl val="lvl"/>
          <dgm:resizeHandles val="exact"/>
        </dgm:presLayoutVars>
      </dgm:prSet>
      <dgm:spPr/>
    </dgm:pt>
    <dgm:pt modelId="{3CFE7259-A390-4712-BBC7-F2BC9045326C}" type="pres">
      <dgm:prSet presAssocID="{7AD49DA5-6268-4802-89F6-49E1DA2DE920}" presName="composite" presStyleCnt="0"/>
      <dgm:spPr/>
    </dgm:pt>
    <dgm:pt modelId="{DE7C0F85-E772-43A3-8781-ABB567E94CF0}" type="pres">
      <dgm:prSet presAssocID="{7AD49DA5-6268-4802-89F6-49E1DA2DE92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27AB634-A201-48CF-B11E-418930B90232}" type="pres">
      <dgm:prSet presAssocID="{7AD49DA5-6268-4802-89F6-49E1DA2DE920}" presName="desTx" presStyleLbl="alignAccFollowNode1" presStyleIdx="0" presStyleCnt="3">
        <dgm:presLayoutVars>
          <dgm:bulletEnabled val="1"/>
        </dgm:presLayoutVars>
      </dgm:prSet>
      <dgm:spPr/>
    </dgm:pt>
    <dgm:pt modelId="{EA0468E0-C1ED-4AE2-AF8A-C5268647717C}" type="pres">
      <dgm:prSet presAssocID="{14172CE3-B9FD-4D01-AF37-81F2CE0F9B61}" presName="space" presStyleCnt="0"/>
      <dgm:spPr/>
    </dgm:pt>
    <dgm:pt modelId="{D76C598B-E175-4BDB-90AD-3D024DE0BF83}" type="pres">
      <dgm:prSet presAssocID="{1B3C6429-CA67-4906-8376-82AC315D4F95}" presName="composite" presStyleCnt="0"/>
      <dgm:spPr/>
    </dgm:pt>
    <dgm:pt modelId="{83ED1B2D-2239-4C55-813F-9B34E84F70ED}" type="pres">
      <dgm:prSet presAssocID="{1B3C6429-CA67-4906-8376-82AC315D4F9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5A8B4D7-85B2-4DC0-80F8-7BEBE679303B}" type="pres">
      <dgm:prSet presAssocID="{1B3C6429-CA67-4906-8376-82AC315D4F95}" presName="desTx" presStyleLbl="alignAccFollowNode1" presStyleIdx="1" presStyleCnt="3">
        <dgm:presLayoutVars>
          <dgm:bulletEnabled val="1"/>
        </dgm:presLayoutVars>
      </dgm:prSet>
      <dgm:spPr/>
    </dgm:pt>
    <dgm:pt modelId="{5A1E0F81-60C0-4192-9A76-527DF46DFE61}" type="pres">
      <dgm:prSet presAssocID="{20042306-36AE-486E-90D3-CDBF4ED54004}" presName="space" presStyleCnt="0"/>
      <dgm:spPr/>
    </dgm:pt>
    <dgm:pt modelId="{B13D38E2-D54A-4DA0-9DB6-1B5AE27E4858}" type="pres">
      <dgm:prSet presAssocID="{3FC1B5B5-0100-4AE5-B0CA-6A5AEEECAFDA}" presName="composite" presStyleCnt="0"/>
      <dgm:spPr/>
    </dgm:pt>
    <dgm:pt modelId="{5E63D796-973E-444F-89FD-6685C53E8B04}" type="pres">
      <dgm:prSet presAssocID="{3FC1B5B5-0100-4AE5-B0CA-6A5AEEECAFD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F726AEA-F33C-4BA9-86EF-AD5A821D54EE}" type="pres">
      <dgm:prSet presAssocID="{3FC1B5B5-0100-4AE5-B0CA-6A5AEEECAFD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995A10F-00CD-4BAD-8120-41AE0BC5CC78}" type="presOf" srcId="{1B3C6429-CA67-4906-8376-82AC315D4F95}" destId="{83ED1B2D-2239-4C55-813F-9B34E84F70ED}" srcOrd="0" destOrd="0" presId="urn:microsoft.com/office/officeart/2005/8/layout/hList1"/>
    <dgm:cxn modelId="{7EBFCF13-83E9-4974-8A37-E7224E0E824F}" type="presOf" srcId="{F9C89766-5212-4812-915B-B2719348504A}" destId="{0F726AEA-F33C-4BA9-86EF-AD5A821D54EE}" srcOrd="0" destOrd="1" presId="urn:microsoft.com/office/officeart/2005/8/layout/hList1"/>
    <dgm:cxn modelId="{E3AA0115-56E2-4F40-92B0-27F34CA9372E}" srcId="{40B116D3-7671-4127-AC6D-7A6FC3BC6D69}" destId="{F9C89766-5212-4812-915B-B2719348504A}" srcOrd="0" destOrd="0" parTransId="{FA16C344-DC35-4EE1-847C-FEE0FC381D29}" sibTransId="{0B5DC1CD-B7C0-4CC7-8C38-588E777FEF7C}"/>
    <dgm:cxn modelId="{94DE131F-E84A-46BC-AF1F-244AA119CA58}" srcId="{1B3C6429-CA67-4906-8376-82AC315D4F95}" destId="{2DFC861C-CC1C-449A-A895-C5DCE0884803}" srcOrd="0" destOrd="0" parTransId="{94DA1EA8-800A-44C1-B232-F5AE877CB7E9}" sibTransId="{8E4A6EB2-6413-4A4F-B2E2-2E4030F82FB5}"/>
    <dgm:cxn modelId="{BDFA3124-FFBF-4AE7-A902-FBB78F4A1100}" srcId="{07E4F3FD-4EE6-4FE9-B49B-AF9CE3365D9D}" destId="{96F85019-7101-46A7-BBB2-A00496FC9FB6}" srcOrd="2" destOrd="0" parTransId="{237838E3-5934-4EB4-B476-ACEE20B7D6DB}" sibTransId="{D1254D45-DC98-4B57-8CC5-704816EA738F}"/>
    <dgm:cxn modelId="{899E322C-65AB-4821-95F4-D619B544845B}" type="presOf" srcId="{35AA647F-93E1-4FE1-9345-5A46E9D0FC00}" destId="{327AB634-A201-48CF-B11E-418930B90232}" srcOrd="0" destOrd="1" presId="urn:microsoft.com/office/officeart/2005/8/layout/hList1"/>
    <dgm:cxn modelId="{B2BAD731-6AC8-4B9A-B899-96ED68B369EE}" srcId="{3FC1B5B5-0100-4AE5-B0CA-6A5AEEECAFDA}" destId="{40B116D3-7671-4127-AC6D-7A6FC3BC6D69}" srcOrd="0" destOrd="0" parTransId="{BCF8482D-55C2-4E47-A755-80D622FABE89}" sibTransId="{0CD829E3-6EE9-439D-92DD-D03211D1A801}"/>
    <dgm:cxn modelId="{8269D438-885A-4BCA-81C7-926FE2FB3BF3}" srcId="{2ACDE608-0CE8-4B12-8D15-7CB79FEA8B43}" destId="{1B3C6429-CA67-4906-8376-82AC315D4F95}" srcOrd="1" destOrd="0" parTransId="{8A4F60AC-BA2A-4827-A7C8-631F81945D03}" sibTransId="{20042306-36AE-486E-90D3-CDBF4ED54004}"/>
    <dgm:cxn modelId="{890E793A-3D3D-4CA3-9CCE-6C64B10238E3}" type="presOf" srcId="{801458A3-1C7B-4EC5-BB2B-4278A8F4FD0E}" destId="{05A8B4D7-85B2-4DC0-80F8-7BEBE679303B}" srcOrd="0" destOrd="1" presId="urn:microsoft.com/office/officeart/2005/8/layout/hList1"/>
    <dgm:cxn modelId="{D96C306D-5DB8-4315-80BE-F41466D1D98E}" type="presOf" srcId="{FFC8B827-0D53-4B21-8D39-72AD23738930}" destId="{327AB634-A201-48CF-B11E-418930B90232}" srcOrd="0" destOrd="4" presId="urn:microsoft.com/office/officeart/2005/8/layout/hList1"/>
    <dgm:cxn modelId="{423BCD4E-70D5-475F-84CA-CF778259E107}" type="presOf" srcId="{3FC1B5B5-0100-4AE5-B0CA-6A5AEEECAFDA}" destId="{5E63D796-973E-444F-89FD-6685C53E8B04}" srcOrd="0" destOrd="0" presId="urn:microsoft.com/office/officeart/2005/8/layout/hList1"/>
    <dgm:cxn modelId="{02549855-F23A-4BAD-B4D5-0ACF21211E81}" srcId="{07E4F3FD-4EE6-4FE9-B49B-AF9CE3365D9D}" destId="{28CE5B95-6D7D-4399-B779-18D58B111344}" srcOrd="5" destOrd="0" parTransId="{F7F0BDA4-8464-49C2-B6C1-01F53E973A56}" sibTransId="{F9A3F1B8-8435-4269-9A3A-64EB17BBD2D4}"/>
    <dgm:cxn modelId="{6994CD55-015F-4335-9A9E-F7F5DB56002E}" type="presOf" srcId="{96F85019-7101-46A7-BBB2-A00496FC9FB6}" destId="{327AB634-A201-48CF-B11E-418930B90232}" srcOrd="0" destOrd="3" presId="urn:microsoft.com/office/officeart/2005/8/layout/hList1"/>
    <dgm:cxn modelId="{07BCB57E-911B-4AD3-B076-F8DFB2F5EB7F}" type="presOf" srcId="{0AED2D87-AE82-4060-988E-1564B7FFA470}" destId="{327AB634-A201-48CF-B11E-418930B90232}" srcOrd="0" destOrd="5" presId="urn:microsoft.com/office/officeart/2005/8/layout/hList1"/>
    <dgm:cxn modelId="{E6B95587-B63C-4B25-9B43-1886FBA87F16}" srcId="{2ACDE608-0CE8-4B12-8D15-7CB79FEA8B43}" destId="{3FC1B5B5-0100-4AE5-B0CA-6A5AEEECAFDA}" srcOrd="2" destOrd="0" parTransId="{E0F773E4-62BB-484F-8E5F-EF97DA429E22}" sibTransId="{882AF852-DF2C-4965-A906-297C9D40B9A6}"/>
    <dgm:cxn modelId="{9BBD199C-FA8E-48B4-AE52-07B44D63B4DA}" srcId="{07E4F3FD-4EE6-4FE9-B49B-AF9CE3365D9D}" destId="{FFC8B827-0D53-4B21-8D39-72AD23738930}" srcOrd="3" destOrd="0" parTransId="{00DE983C-842C-40F2-BF95-519C641B7016}" sibTransId="{3CEC88DE-3636-4AEF-8C78-7CA683FAC7CD}"/>
    <dgm:cxn modelId="{3B2658A1-0971-49E1-9263-14DDD5E65910}" srcId="{07E4F3FD-4EE6-4FE9-B49B-AF9CE3365D9D}" destId="{44531EC0-D323-4181-9FA2-1ED4CE166F70}" srcOrd="1" destOrd="0" parTransId="{C1A872B1-A423-4695-8A50-2947EBDE9BE4}" sibTransId="{82D927CA-7ABB-4928-90BF-56D8D49A661A}"/>
    <dgm:cxn modelId="{CEBF15A6-553E-40FC-AFA0-FA3420E9B289}" type="presOf" srcId="{7AD49DA5-6268-4802-89F6-49E1DA2DE920}" destId="{DE7C0F85-E772-43A3-8781-ABB567E94CF0}" srcOrd="0" destOrd="0" presId="urn:microsoft.com/office/officeart/2005/8/layout/hList1"/>
    <dgm:cxn modelId="{3E1B8AA6-2F29-45C5-9520-85544F3FA043}" srcId="{2ACDE608-0CE8-4B12-8D15-7CB79FEA8B43}" destId="{7AD49DA5-6268-4802-89F6-49E1DA2DE920}" srcOrd="0" destOrd="0" parTransId="{11F095BA-A7C7-4C99-9C36-A2CF3A3D5C67}" sibTransId="{14172CE3-B9FD-4D01-AF37-81F2CE0F9B61}"/>
    <dgm:cxn modelId="{5FFADBAA-C25F-44AD-8F37-554BC5E31DD0}" type="presOf" srcId="{2DFC861C-CC1C-449A-A895-C5DCE0884803}" destId="{05A8B4D7-85B2-4DC0-80F8-7BEBE679303B}" srcOrd="0" destOrd="0" presId="urn:microsoft.com/office/officeart/2005/8/layout/hList1"/>
    <dgm:cxn modelId="{9E8DB8AF-DDA0-4607-BD6E-EE5011FB422B}" type="presOf" srcId="{28CE5B95-6D7D-4399-B779-18D58B111344}" destId="{327AB634-A201-48CF-B11E-418930B90232}" srcOrd="0" destOrd="6" presId="urn:microsoft.com/office/officeart/2005/8/layout/hList1"/>
    <dgm:cxn modelId="{CE99EFB3-356E-4D1F-9AC7-6FB8F394C212}" type="presOf" srcId="{40B116D3-7671-4127-AC6D-7A6FC3BC6D69}" destId="{0F726AEA-F33C-4BA9-86EF-AD5A821D54EE}" srcOrd="0" destOrd="0" presId="urn:microsoft.com/office/officeart/2005/8/layout/hList1"/>
    <dgm:cxn modelId="{4A9BE8B9-E787-4C3C-9D6A-99A046EE9B00}" srcId="{1B3C6429-CA67-4906-8376-82AC315D4F95}" destId="{801458A3-1C7B-4EC5-BB2B-4278A8F4FD0E}" srcOrd="1" destOrd="0" parTransId="{BFB802C3-61B9-4A5E-BF12-66C3E6DD46D6}" sibTransId="{962E77DC-E27B-4388-898B-9F0CA8724DFD}"/>
    <dgm:cxn modelId="{C5133BC5-2507-4123-BE39-2B87568E01B7}" srcId="{07E4F3FD-4EE6-4FE9-B49B-AF9CE3365D9D}" destId="{0AED2D87-AE82-4060-988E-1564B7FFA470}" srcOrd="4" destOrd="0" parTransId="{AEDBF867-A429-41A7-85F1-A46D11A9CE90}" sibTransId="{61EC2C53-8A6B-40AB-A6CB-A2267BFF58BA}"/>
    <dgm:cxn modelId="{8C9EDBD7-1666-459E-AB14-12F27989624F}" type="presOf" srcId="{07E4F3FD-4EE6-4FE9-B49B-AF9CE3365D9D}" destId="{327AB634-A201-48CF-B11E-418930B90232}" srcOrd="0" destOrd="0" presId="urn:microsoft.com/office/officeart/2005/8/layout/hList1"/>
    <dgm:cxn modelId="{D5F773E8-3EEB-4AC5-9991-5184F24F1E9E}" srcId="{07E4F3FD-4EE6-4FE9-B49B-AF9CE3365D9D}" destId="{35AA647F-93E1-4FE1-9345-5A46E9D0FC00}" srcOrd="0" destOrd="0" parTransId="{9F5F488A-253A-40B3-B722-3F602A3114E4}" sibTransId="{48E5BF10-CCCC-477A-9A05-79B7D4F64D2D}"/>
    <dgm:cxn modelId="{803C89E8-2166-43ED-A68F-491437713C47}" type="presOf" srcId="{44531EC0-D323-4181-9FA2-1ED4CE166F70}" destId="{327AB634-A201-48CF-B11E-418930B90232}" srcOrd="0" destOrd="2" presId="urn:microsoft.com/office/officeart/2005/8/layout/hList1"/>
    <dgm:cxn modelId="{AE43B8F2-7AC3-4E16-9215-D6C30070CEC9}" srcId="{7AD49DA5-6268-4802-89F6-49E1DA2DE920}" destId="{07E4F3FD-4EE6-4FE9-B49B-AF9CE3365D9D}" srcOrd="0" destOrd="0" parTransId="{3A6A6C59-238E-496D-A3E7-A3A8D0B038C9}" sibTransId="{CE29B37A-0972-484E-8931-2EF0F0E0D5F0}"/>
    <dgm:cxn modelId="{66C1B1F9-1DDA-44A9-BA10-5D2D7D5247C6}" type="presOf" srcId="{2ACDE608-0CE8-4B12-8D15-7CB79FEA8B43}" destId="{30312292-9BCA-4423-9B19-C88F502B3600}" srcOrd="0" destOrd="0" presId="urn:microsoft.com/office/officeart/2005/8/layout/hList1"/>
    <dgm:cxn modelId="{68E0FBB4-4B1B-4E87-9439-DF2E35C5FB44}" type="presParOf" srcId="{30312292-9BCA-4423-9B19-C88F502B3600}" destId="{3CFE7259-A390-4712-BBC7-F2BC9045326C}" srcOrd="0" destOrd="0" presId="urn:microsoft.com/office/officeart/2005/8/layout/hList1"/>
    <dgm:cxn modelId="{38FCCD61-4021-41DB-8602-1D2D800A5FC8}" type="presParOf" srcId="{3CFE7259-A390-4712-BBC7-F2BC9045326C}" destId="{DE7C0F85-E772-43A3-8781-ABB567E94CF0}" srcOrd="0" destOrd="0" presId="urn:microsoft.com/office/officeart/2005/8/layout/hList1"/>
    <dgm:cxn modelId="{397B4B05-31E6-4700-AD06-3422390CAF3F}" type="presParOf" srcId="{3CFE7259-A390-4712-BBC7-F2BC9045326C}" destId="{327AB634-A201-48CF-B11E-418930B90232}" srcOrd="1" destOrd="0" presId="urn:microsoft.com/office/officeart/2005/8/layout/hList1"/>
    <dgm:cxn modelId="{4364121D-65C1-43D3-B9DE-47CFE7F48985}" type="presParOf" srcId="{30312292-9BCA-4423-9B19-C88F502B3600}" destId="{EA0468E0-C1ED-4AE2-AF8A-C5268647717C}" srcOrd="1" destOrd="0" presId="urn:microsoft.com/office/officeart/2005/8/layout/hList1"/>
    <dgm:cxn modelId="{ABEA1C7A-01EA-44ED-B99B-B99659B472CE}" type="presParOf" srcId="{30312292-9BCA-4423-9B19-C88F502B3600}" destId="{D76C598B-E175-4BDB-90AD-3D024DE0BF83}" srcOrd="2" destOrd="0" presId="urn:microsoft.com/office/officeart/2005/8/layout/hList1"/>
    <dgm:cxn modelId="{CC5862EC-5ACB-46FE-83A3-4A392EFD5AC7}" type="presParOf" srcId="{D76C598B-E175-4BDB-90AD-3D024DE0BF83}" destId="{83ED1B2D-2239-4C55-813F-9B34E84F70ED}" srcOrd="0" destOrd="0" presId="urn:microsoft.com/office/officeart/2005/8/layout/hList1"/>
    <dgm:cxn modelId="{E43C497B-703D-4FDF-B4E1-71AE6D84C199}" type="presParOf" srcId="{D76C598B-E175-4BDB-90AD-3D024DE0BF83}" destId="{05A8B4D7-85B2-4DC0-80F8-7BEBE679303B}" srcOrd="1" destOrd="0" presId="urn:microsoft.com/office/officeart/2005/8/layout/hList1"/>
    <dgm:cxn modelId="{7E4A532A-F853-4F3D-82C4-573E47BDBB5B}" type="presParOf" srcId="{30312292-9BCA-4423-9B19-C88F502B3600}" destId="{5A1E0F81-60C0-4192-9A76-527DF46DFE61}" srcOrd="3" destOrd="0" presId="urn:microsoft.com/office/officeart/2005/8/layout/hList1"/>
    <dgm:cxn modelId="{B604575F-0303-42D2-B270-D5572DC4D5F6}" type="presParOf" srcId="{30312292-9BCA-4423-9B19-C88F502B3600}" destId="{B13D38E2-D54A-4DA0-9DB6-1B5AE27E4858}" srcOrd="4" destOrd="0" presId="urn:microsoft.com/office/officeart/2005/8/layout/hList1"/>
    <dgm:cxn modelId="{60B8ADD5-FA90-4445-BF60-4541D2653170}" type="presParOf" srcId="{B13D38E2-D54A-4DA0-9DB6-1B5AE27E4858}" destId="{5E63D796-973E-444F-89FD-6685C53E8B04}" srcOrd="0" destOrd="0" presId="urn:microsoft.com/office/officeart/2005/8/layout/hList1"/>
    <dgm:cxn modelId="{DB355932-612A-4C83-8A53-9A43726219D5}" type="presParOf" srcId="{B13D38E2-D54A-4DA0-9DB6-1B5AE27E4858}" destId="{0F726AEA-F33C-4BA9-86EF-AD5A821D54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9A65C-6C69-4339-99FD-D5A2939984C4}" type="doc">
      <dgm:prSet loTypeId="urn:microsoft.com/office/officeart/2005/8/layout/hProcess9" loCatId="process" qsTypeId="urn:microsoft.com/office/officeart/2005/8/quickstyle/simple2" qsCatId="simple" csTypeId="urn:microsoft.com/office/officeart/2005/8/colors/accent0_1" csCatId="mainScheme" phldr="1"/>
      <dgm:spPr/>
    </dgm:pt>
    <dgm:pt modelId="{697E611C-9BF4-425E-877D-7066BC5A2091}">
      <dgm:prSet phldrT="[Text]" custT="1"/>
      <dgm:spPr/>
      <dgm:t>
        <a:bodyPr/>
        <a:lstStyle/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Deans Council </a:t>
          </a:r>
          <a:br>
            <a:rPr lang="en-US" sz="1600" b="1" dirty="0">
              <a:latin typeface="+mn-lt"/>
              <a:cs typeface="Times New Roman" panose="02020603050405020304" pitchFamily="18" charset="0"/>
            </a:rPr>
          </a:br>
          <a:br>
            <a:rPr lang="en-US" sz="1800" b="1" dirty="0">
              <a:latin typeface="+mn-lt"/>
              <a:cs typeface="Times New Roman" panose="02020603050405020304" pitchFamily="18" charset="0"/>
            </a:rPr>
          </a:br>
          <a:r>
            <a:rPr lang="en-US" sz="1200" b="1" dirty="0">
              <a:latin typeface="+mn-lt"/>
              <a:cs typeface="Times New Roman" panose="02020603050405020304" pitchFamily="18" charset="0"/>
            </a:rPr>
            <a:t>Business Case Proposals </a:t>
          </a:r>
          <a:r>
            <a:rPr lang="en-US" sz="1200" b="0" dirty="0">
              <a:latin typeface="+mn-lt"/>
              <a:cs typeface="Times New Roman" panose="02020603050405020304" pitchFamily="18" charset="0"/>
            </a:rPr>
            <a:t>Preliminary </a:t>
          </a:r>
          <a:r>
            <a:rPr lang="en-US" sz="1200" dirty="0">
              <a:latin typeface="+mn-lt"/>
              <a:cs typeface="Times New Roman" panose="02020603050405020304" pitchFamily="18" charset="0"/>
            </a:rPr>
            <a:t>Approval</a:t>
          </a:r>
        </a:p>
        <a:p>
          <a:endParaRPr lang="en-US" sz="1000" dirty="0">
            <a:latin typeface="+mn-lt"/>
            <a:cs typeface="Times New Roman" panose="02020603050405020304" pitchFamily="18" charset="0"/>
          </a:endParaRPr>
        </a:p>
        <a:p>
          <a:r>
            <a:rPr lang="en-US" sz="1100" dirty="0">
              <a:latin typeface="+mn-lt"/>
              <a:cs typeface="Times New Roman" panose="02020603050405020304" pitchFamily="18" charset="0"/>
            </a:rPr>
            <a:t>*Can be performed in conjunction with </a:t>
          </a:r>
          <a:r>
            <a:rPr lang="en-US" sz="1100" dirty="0" err="1">
              <a:latin typeface="+mn-lt"/>
              <a:cs typeface="Times New Roman" panose="02020603050405020304" pitchFamily="18" charset="0"/>
            </a:rPr>
            <a:t>MSCHE</a:t>
          </a:r>
          <a:r>
            <a:rPr lang="en-US" sz="1100" dirty="0">
              <a:latin typeface="+mn-lt"/>
              <a:cs typeface="Times New Roman" panose="02020603050405020304" pitchFamily="18" charset="0"/>
            </a:rPr>
            <a:t> (if </a:t>
          </a:r>
          <a:r>
            <a:rPr lang="en-US" sz="1100" dirty="0" err="1">
              <a:latin typeface="+mn-lt"/>
              <a:cs typeface="Times New Roman" panose="02020603050405020304" pitchFamily="18" charset="0"/>
            </a:rPr>
            <a:t>req’d</a:t>
          </a:r>
          <a:r>
            <a:rPr lang="en-US" sz="1100" dirty="0">
              <a:latin typeface="+mn-lt"/>
              <a:cs typeface="Times New Roman" panose="02020603050405020304" pitchFamily="18" charset="0"/>
            </a:rPr>
            <a:t>)</a:t>
          </a:r>
        </a:p>
      </dgm:t>
    </dgm:pt>
    <dgm:pt modelId="{747BD9D7-8DBC-493F-9867-92A3C09B0AC7}" type="parTrans" cxnId="{88678CB3-1FAC-4888-9AAA-803A9546676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7ACCA5-D39F-43F3-AD48-2FA741AD680F}" type="sibTrans" cxnId="{88678CB3-1FAC-4888-9AAA-803A9546676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813650-D212-4346-B8DD-2257BEC6C972}">
      <dgm:prSet phldrT="[Text]" custT="1"/>
      <dgm:spPr/>
      <dgm:t>
        <a:bodyPr/>
        <a:lstStyle/>
        <a:p>
          <a:br>
            <a:rPr lang="en-US" sz="1600" b="1" dirty="0">
              <a:latin typeface="+mn-lt"/>
              <a:cs typeface="Times New Roman" panose="02020603050405020304" pitchFamily="18" charset="0"/>
            </a:rPr>
          </a:br>
          <a:r>
            <a:rPr lang="en-US" sz="1600" b="1" dirty="0">
              <a:latin typeface="+mn-lt"/>
              <a:cs typeface="Times New Roman" panose="02020603050405020304" pitchFamily="18" charset="0"/>
            </a:rPr>
            <a:t>Approval by various Faculty Councils (IRG)</a:t>
          </a:r>
        </a:p>
        <a:p>
          <a:br>
            <a:rPr lang="en-US" sz="1600" b="1" dirty="0">
              <a:latin typeface="+mn-lt"/>
              <a:cs typeface="Times New Roman" panose="02020603050405020304" pitchFamily="18" charset="0"/>
            </a:rPr>
          </a:br>
          <a:endParaRPr lang="en-US" sz="1600" b="1" dirty="0">
            <a:latin typeface="+mn-lt"/>
            <a:cs typeface="Times New Roman" panose="02020603050405020304" pitchFamily="18" charset="0"/>
          </a:endParaRPr>
        </a:p>
      </dgm:t>
    </dgm:pt>
    <dgm:pt modelId="{6F65A6D0-1563-4C27-A447-1ED008A7E0FE}" type="parTrans" cxnId="{D1C298E5-E255-436F-A99C-74C92B07692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A1FA63-9189-4224-80B7-574D0EACCE71}" type="sibTrans" cxnId="{D1C298E5-E255-436F-A99C-74C92B07692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B0F7C-1EAE-4D2C-A6EC-DB31D2CCB6DA}">
      <dgm:prSet custT="1"/>
      <dgm:spPr/>
      <dgm:t>
        <a:bodyPr/>
        <a:lstStyle/>
        <a:p>
          <a:br>
            <a:rPr lang="en-US" sz="1600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br>
            <a:rPr lang="en-US" sz="1600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b="1" dirty="0">
              <a:latin typeface="+mn-lt"/>
              <a:cs typeface="Times New Roman" panose="02020603050405020304" pitchFamily="18" charset="0"/>
            </a:rPr>
            <a:t>Provost &amp; Budget Office</a:t>
          </a:r>
          <a:br>
            <a:rPr lang="en-US" sz="1600" b="1" dirty="0">
              <a:latin typeface="+mn-lt"/>
              <a:cs typeface="Times New Roman" panose="02020603050405020304" pitchFamily="18" charset="0"/>
            </a:rPr>
          </a:br>
          <a:br>
            <a:rPr lang="en-US" sz="1800" b="1" dirty="0">
              <a:latin typeface="+mn-lt"/>
              <a:cs typeface="Times New Roman" panose="02020603050405020304" pitchFamily="18" charset="0"/>
            </a:rPr>
          </a:br>
          <a:r>
            <a:rPr lang="en-US" sz="1200" b="0" dirty="0">
              <a:latin typeface="+mn-lt"/>
              <a:cs typeface="Times New Roman" panose="02020603050405020304" pitchFamily="18" charset="0"/>
            </a:rPr>
            <a:t>Final Approval </a:t>
          </a:r>
          <a:br>
            <a:rPr lang="en-US" sz="1200" b="0" dirty="0">
              <a:latin typeface="+mn-lt"/>
              <a:cs typeface="Times New Roman" panose="02020603050405020304" pitchFamily="18" charset="0"/>
            </a:rPr>
          </a:br>
          <a:r>
            <a:rPr lang="en-US" sz="1200" b="0" dirty="0">
              <a:latin typeface="+mn-lt"/>
              <a:cs typeface="Times New Roman" panose="02020603050405020304" pitchFamily="18" charset="0"/>
            </a:rPr>
            <a:t>Needed for </a:t>
          </a:r>
          <a:br>
            <a:rPr lang="en-US" sz="1200" b="0" dirty="0">
              <a:latin typeface="+mn-lt"/>
              <a:cs typeface="Times New Roman" panose="02020603050405020304" pitchFamily="18" charset="0"/>
            </a:rPr>
          </a:br>
          <a:r>
            <a:rPr lang="en-US" sz="1200" b="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b="0" dirty="0">
              <a:latin typeface="+mn-lt"/>
              <a:cs typeface="Times New Roman" panose="02020603050405020304" pitchFamily="18" charset="0"/>
            </a:rPr>
            <a:t> Financial Proformas for Budget Inclusion</a:t>
          </a:r>
        </a:p>
        <a:p>
          <a:r>
            <a:rPr lang="en-US" sz="1200" b="0" dirty="0">
              <a:latin typeface="+mn-lt"/>
              <a:cs typeface="Times New Roman" panose="02020603050405020304" pitchFamily="18" charset="0"/>
            </a:rPr>
            <a:t> </a:t>
          </a:r>
          <a:endParaRPr lang="en-US" sz="1100" b="0" dirty="0">
            <a:latin typeface="+mn-lt"/>
            <a:cs typeface="Times New Roman" panose="02020603050405020304" pitchFamily="18" charset="0"/>
          </a:endParaRPr>
        </a:p>
      </dgm:t>
    </dgm:pt>
    <dgm:pt modelId="{868DC266-53B3-4AFB-B5A2-1C04ACD2CDD4}" type="parTrans" cxnId="{6705CE7C-64AC-491F-B191-FB5C12A1493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34A0F5-988E-4B04-915F-7752529BC6F1}" type="sibTrans" cxnId="{6705CE7C-64AC-491F-B191-FB5C12A1493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0E6E7D-BAAD-4AA1-BF72-EEC0FC550A09}">
      <dgm:prSet custT="1"/>
      <dgm:spPr/>
      <dgm:t>
        <a:bodyPr/>
        <a:lstStyle/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FARC / Tuition &amp; Pricing</a:t>
          </a:r>
        </a:p>
        <a:p>
          <a:r>
            <a:rPr lang="en-US" sz="1200" b="0" dirty="0">
              <a:latin typeface="+mn-lt"/>
              <a:cs typeface="Times New Roman" panose="02020603050405020304" pitchFamily="18" charset="0"/>
            </a:rPr>
            <a:t>If applicable, to vet special tuition pricing, scholarships, and financial aid</a:t>
          </a:r>
        </a:p>
      </dgm:t>
    </dgm:pt>
    <dgm:pt modelId="{5CF8F6D9-9109-4C20-9EDC-C3BB336792C7}" type="parTrans" cxnId="{63A8E490-4BEE-442B-9BF0-AC1A40162FC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96B5E9-D67C-45F5-B9CE-B0C976AD528A}" type="sibTrans" cxnId="{63A8E490-4BEE-442B-9BF0-AC1A40162FC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C6298A-696A-4D2E-ABF5-53A6CA31C5C2}">
      <dgm:prSet custT="1"/>
      <dgm:spPr/>
      <dgm:t>
        <a:bodyPr/>
        <a:lstStyle/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Submit to NYSED*</a:t>
          </a:r>
        </a:p>
        <a:p>
          <a:endParaRPr lang="en-US" sz="800" b="0" dirty="0">
            <a:latin typeface="+mn-lt"/>
            <a:cs typeface="Times New Roman" panose="02020603050405020304" pitchFamily="18" charset="0"/>
          </a:endParaRPr>
        </a:p>
        <a:p>
          <a:r>
            <a:rPr lang="en-US" sz="1100" b="0" dirty="0">
              <a:latin typeface="+mn-lt"/>
              <a:cs typeface="Times New Roman" panose="02020603050405020304" pitchFamily="18" charset="0"/>
            </a:rPr>
            <a:t>*Note: Dependent on program, might run concurrently with other internal and administrative processes </a:t>
          </a:r>
        </a:p>
        <a:p>
          <a:endParaRPr lang="en-US" sz="1050" b="0" dirty="0">
            <a:latin typeface="+mn-lt"/>
            <a:cs typeface="Times New Roman" panose="02020603050405020304" pitchFamily="18" charset="0"/>
          </a:endParaRPr>
        </a:p>
        <a:p>
          <a:endParaRPr lang="en-US" sz="800" b="0" dirty="0">
            <a:latin typeface="+mn-lt"/>
            <a:cs typeface="Times New Roman" panose="02020603050405020304" pitchFamily="18" charset="0"/>
          </a:endParaRPr>
        </a:p>
        <a:p>
          <a:endParaRPr lang="en-US" sz="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68746-8604-4852-A250-C257781D40BA}" type="parTrans" cxnId="{9D48018D-2796-4E4F-9BFD-FE99E4EDCE0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1E1509-F492-4093-9FAF-4D4C241D9356}" type="sibTrans" cxnId="{9D48018D-2796-4E4F-9BFD-FE99E4EDCE0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8E8AAE-D698-43C0-B2A8-1CD2A5A7309D}">
      <dgm:prSet custT="1"/>
      <dgm:spPr/>
      <dgm:t>
        <a:bodyPr/>
        <a:lstStyle/>
        <a:p>
          <a:endParaRPr lang="en-US" sz="1600" b="1" dirty="0">
            <a:latin typeface="+mn-lt"/>
            <a:cs typeface="Times New Roman" panose="02020603050405020304" pitchFamily="18" charset="0"/>
          </a:endParaRPr>
        </a:p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Deans Council </a:t>
          </a:r>
          <a:br>
            <a:rPr lang="en-US" sz="1800" b="1" dirty="0">
              <a:latin typeface="+mn-lt"/>
              <a:cs typeface="Times New Roman" panose="02020603050405020304" pitchFamily="18" charset="0"/>
            </a:rPr>
          </a:br>
          <a:br>
            <a:rPr lang="en-US" sz="1800" b="1" dirty="0">
              <a:latin typeface="+mn-lt"/>
              <a:cs typeface="Times New Roman" panose="02020603050405020304" pitchFamily="18" charset="0"/>
            </a:rPr>
          </a:br>
          <a:r>
            <a:rPr lang="en-US" sz="1200" b="1" dirty="0">
              <a:latin typeface="+mn-lt"/>
              <a:cs typeface="Times New Roman" panose="02020603050405020304" pitchFamily="18" charset="0"/>
            </a:rPr>
            <a:t>Business Case Proposals &amp; Financial </a:t>
          </a:r>
          <a:r>
            <a:rPr lang="en-US" sz="1200" b="1" dirty="0" err="1">
              <a:latin typeface="+mn-lt"/>
              <a:cs typeface="Times New Roman" panose="02020603050405020304" pitchFamily="18" charset="0"/>
            </a:rPr>
            <a:t>Proformas</a:t>
          </a:r>
          <a:r>
            <a:rPr lang="en-US" sz="1200" b="1" dirty="0">
              <a:latin typeface="+mn-lt"/>
              <a:cs typeface="Times New Roman" panose="02020603050405020304" pitchFamily="18" charset="0"/>
            </a:rPr>
            <a:t> 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b="0" dirty="0">
              <a:latin typeface="+mn-lt"/>
              <a:cs typeface="Times New Roman" panose="02020603050405020304" pitchFamily="18" charset="0"/>
            </a:rPr>
            <a:t>Final Approval</a:t>
          </a:r>
        </a:p>
        <a:p>
          <a:endParaRPr lang="en-US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CF44D8-9909-4217-93EB-E00D88DCEB98}" type="parTrans" cxnId="{8BFC9FA7-9C18-4639-9EA1-44B5C1D3292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CB5E8C-A2D8-4AFD-88A8-7BB9CC4BE56F}" type="sibTrans" cxnId="{8BFC9FA7-9C18-4639-9EA1-44B5C1D3292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F81AE-8DDA-46B4-A749-5F6AF61327BF}" type="pres">
      <dgm:prSet presAssocID="{D9E9A65C-6C69-4339-99FD-D5A2939984C4}" presName="CompostProcess" presStyleCnt="0">
        <dgm:presLayoutVars>
          <dgm:dir/>
          <dgm:resizeHandles val="exact"/>
        </dgm:presLayoutVars>
      </dgm:prSet>
      <dgm:spPr/>
    </dgm:pt>
    <dgm:pt modelId="{E34EBDD7-3D25-4958-982F-A61D7858E377}" type="pres">
      <dgm:prSet presAssocID="{D9E9A65C-6C69-4339-99FD-D5A2939984C4}" presName="arrow" presStyleLbl="bgShp" presStyleIdx="0" presStyleCnt="1" custScaleX="112673"/>
      <dgm:spPr/>
    </dgm:pt>
    <dgm:pt modelId="{9E94D15C-8176-4E6F-A2E4-ABD7F78DA8C5}" type="pres">
      <dgm:prSet presAssocID="{D9E9A65C-6C69-4339-99FD-D5A2939984C4}" presName="linearProcess" presStyleCnt="0"/>
      <dgm:spPr/>
    </dgm:pt>
    <dgm:pt modelId="{45F60CD9-DAC9-47BD-9426-DA66685EE5BA}" type="pres">
      <dgm:prSet presAssocID="{697E611C-9BF4-425E-877D-7066BC5A2091}" presName="textNode" presStyleLbl="node1" presStyleIdx="0" presStyleCnt="6" custScaleY="156790" custLinFactNeighborX="-938" custLinFactNeighborY="987">
        <dgm:presLayoutVars>
          <dgm:bulletEnabled val="1"/>
        </dgm:presLayoutVars>
      </dgm:prSet>
      <dgm:spPr/>
    </dgm:pt>
    <dgm:pt modelId="{180F6C3A-F2CF-47C2-B00A-8DFEEE952520}" type="pres">
      <dgm:prSet presAssocID="{A17ACCA5-D39F-43F3-AD48-2FA741AD680F}" presName="sibTrans" presStyleCnt="0"/>
      <dgm:spPr/>
    </dgm:pt>
    <dgm:pt modelId="{1A14A5B1-816B-4B0F-9AEC-65CB5AFC740D}" type="pres">
      <dgm:prSet presAssocID="{D8813650-D212-4346-B8DD-2257BEC6C972}" presName="textNode" presStyleLbl="node1" presStyleIdx="1" presStyleCnt="6" custScaleY="156790" custLinFactNeighborX="-50">
        <dgm:presLayoutVars>
          <dgm:bulletEnabled val="1"/>
        </dgm:presLayoutVars>
      </dgm:prSet>
      <dgm:spPr/>
    </dgm:pt>
    <dgm:pt modelId="{62260B35-A39D-4417-A5B4-813623EFDC9A}" type="pres">
      <dgm:prSet presAssocID="{C7A1FA63-9189-4224-80B7-574D0EACCE71}" presName="sibTrans" presStyleCnt="0"/>
      <dgm:spPr/>
    </dgm:pt>
    <dgm:pt modelId="{387F6A1D-00DB-424D-B724-95DB5B8B5717}" type="pres">
      <dgm:prSet presAssocID="{2DC6298A-696A-4D2E-ABF5-53A6CA31C5C2}" presName="textNode" presStyleLbl="node1" presStyleIdx="2" presStyleCnt="6" custScaleY="156790" custLinFactX="294536" custLinFactNeighborX="300000" custLinFactNeighborY="4084">
        <dgm:presLayoutVars>
          <dgm:bulletEnabled val="1"/>
        </dgm:presLayoutVars>
      </dgm:prSet>
      <dgm:spPr/>
    </dgm:pt>
    <dgm:pt modelId="{E8F8415A-7510-4C3A-B716-D5FD760E08D8}" type="pres">
      <dgm:prSet presAssocID="{BB1E1509-F492-4093-9FAF-4D4C241D9356}" presName="sibTrans" presStyleCnt="0"/>
      <dgm:spPr/>
    </dgm:pt>
    <dgm:pt modelId="{0683E4F5-C086-4E8B-89F8-CCD404CED77C}" type="pres">
      <dgm:prSet presAssocID="{8B0E6E7D-BAAD-4AA1-BF72-EEC0FC550A09}" presName="textNode" presStyleLbl="node1" presStyleIdx="3" presStyleCnt="6" custScaleY="156790" custLinFactX="-100000" custLinFactNeighborX="-110980" custLinFactNeighborY="1550">
        <dgm:presLayoutVars>
          <dgm:bulletEnabled val="1"/>
        </dgm:presLayoutVars>
      </dgm:prSet>
      <dgm:spPr/>
    </dgm:pt>
    <dgm:pt modelId="{FF1BBE98-1A68-41BF-8A99-E9624938F498}" type="pres">
      <dgm:prSet presAssocID="{C596B5E9-D67C-45F5-B9CE-B0C976AD528A}" presName="sibTrans" presStyleCnt="0"/>
      <dgm:spPr/>
    </dgm:pt>
    <dgm:pt modelId="{C21A9CEA-280F-4455-B04F-AFA550E44DCC}" type="pres">
      <dgm:prSet presAssocID="{768E8AAE-D698-43C0-B2A8-1CD2A5A7309D}" presName="textNode" presStyleLbl="node1" presStyleIdx="4" presStyleCnt="6" custScaleY="156790" custLinFactX="-100000" custLinFactNeighborX="-108477" custLinFactNeighborY="3947">
        <dgm:presLayoutVars>
          <dgm:bulletEnabled val="1"/>
        </dgm:presLayoutVars>
      </dgm:prSet>
      <dgm:spPr/>
    </dgm:pt>
    <dgm:pt modelId="{7CFE80EE-2135-4C17-B73F-142F43C32284}" type="pres">
      <dgm:prSet presAssocID="{ACCB5E8C-A2D8-4AFD-88A8-7BB9CC4BE56F}" presName="sibTrans" presStyleCnt="0"/>
      <dgm:spPr/>
    </dgm:pt>
    <dgm:pt modelId="{12594DD3-CAE8-4419-813F-E73511C8915D}" type="pres">
      <dgm:prSet presAssocID="{4ACB0F7C-1EAE-4D2C-A6EC-DB31D2CCB6DA}" presName="textNode" presStyleLbl="node1" presStyleIdx="5" presStyleCnt="6" custScaleY="156790" custLinFactX="-100000" custLinFactNeighborX="-127315" custLinFactNeighborY="2960">
        <dgm:presLayoutVars>
          <dgm:bulletEnabled val="1"/>
        </dgm:presLayoutVars>
      </dgm:prSet>
      <dgm:spPr/>
    </dgm:pt>
  </dgm:ptLst>
  <dgm:cxnLst>
    <dgm:cxn modelId="{5EF38E05-8E1D-4289-8A85-EF5D973576ED}" type="presOf" srcId="{8B0E6E7D-BAAD-4AA1-BF72-EEC0FC550A09}" destId="{0683E4F5-C086-4E8B-89F8-CCD404CED77C}" srcOrd="0" destOrd="0" presId="urn:microsoft.com/office/officeart/2005/8/layout/hProcess9"/>
    <dgm:cxn modelId="{626C3826-182E-43A3-A0DD-C4D83626FE9F}" type="presOf" srcId="{768E8AAE-D698-43C0-B2A8-1CD2A5A7309D}" destId="{C21A9CEA-280F-4455-B04F-AFA550E44DCC}" srcOrd="0" destOrd="0" presId="urn:microsoft.com/office/officeart/2005/8/layout/hProcess9"/>
    <dgm:cxn modelId="{6C07DC36-7A0E-4877-81E8-E96CE2F26D16}" type="presOf" srcId="{4ACB0F7C-1EAE-4D2C-A6EC-DB31D2CCB6DA}" destId="{12594DD3-CAE8-4419-813F-E73511C8915D}" srcOrd="0" destOrd="0" presId="urn:microsoft.com/office/officeart/2005/8/layout/hProcess9"/>
    <dgm:cxn modelId="{C035604B-E3DE-4424-A126-F16CA7E3B1FA}" type="presOf" srcId="{D8813650-D212-4346-B8DD-2257BEC6C972}" destId="{1A14A5B1-816B-4B0F-9AEC-65CB5AFC740D}" srcOrd="0" destOrd="0" presId="urn:microsoft.com/office/officeart/2005/8/layout/hProcess9"/>
    <dgm:cxn modelId="{6705CE7C-64AC-491F-B191-FB5C12A14932}" srcId="{D9E9A65C-6C69-4339-99FD-D5A2939984C4}" destId="{4ACB0F7C-1EAE-4D2C-A6EC-DB31D2CCB6DA}" srcOrd="5" destOrd="0" parTransId="{868DC266-53B3-4AFB-B5A2-1C04ACD2CDD4}" sibTransId="{1934A0F5-988E-4B04-915F-7752529BC6F1}"/>
    <dgm:cxn modelId="{F80DB180-A04E-4CB8-9793-5CBBEB41F743}" type="presOf" srcId="{697E611C-9BF4-425E-877D-7066BC5A2091}" destId="{45F60CD9-DAC9-47BD-9426-DA66685EE5BA}" srcOrd="0" destOrd="0" presId="urn:microsoft.com/office/officeart/2005/8/layout/hProcess9"/>
    <dgm:cxn modelId="{9D48018D-2796-4E4F-9BFD-FE99E4EDCE06}" srcId="{D9E9A65C-6C69-4339-99FD-D5A2939984C4}" destId="{2DC6298A-696A-4D2E-ABF5-53A6CA31C5C2}" srcOrd="2" destOrd="0" parTransId="{F4D68746-8604-4852-A250-C257781D40BA}" sibTransId="{BB1E1509-F492-4093-9FAF-4D4C241D9356}"/>
    <dgm:cxn modelId="{D9A24F90-B981-4BEB-BC06-79C12A1C6F59}" type="presOf" srcId="{D9E9A65C-6C69-4339-99FD-D5A2939984C4}" destId="{C19F81AE-8DDA-46B4-A749-5F6AF61327BF}" srcOrd="0" destOrd="0" presId="urn:microsoft.com/office/officeart/2005/8/layout/hProcess9"/>
    <dgm:cxn modelId="{63A8E490-4BEE-442B-9BF0-AC1A40162FCB}" srcId="{D9E9A65C-6C69-4339-99FD-D5A2939984C4}" destId="{8B0E6E7D-BAAD-4AA1-BF72-EEC0FC550A09}" srcOrd="3" destOrd="0" parTransId="{5CF8F6D9-9109-4C20-9EDC-C3BB336792C7}" sibTransId="{C596B5E9-D67C-45F5-B9CE-B0C976AD528A}"/>
    <dgm:cxn modelId="{8BFC9FA7-9C18-4639-9EA1-44B5C1D32922}" srcId="{D9E9A65C-6C69-4339-99FD-D5A2939984C4}" destId="{768E8AAE-D698-43C0-B2A8-1CD2A5A7309D}" srcOrd="4" destOrd="0" parTransId="{F2CF44D8-9909-4217-93EB-E00D88DCEB98}" sibTransId="{ACCB5E8C-A2D8-4AFD-88A8-7BB9CC4BE56F}"/>
    <dgm:cxn modelId="{88678CB3-1FAC-4888-9AAA-803A95466765}" srcId="{D9E9A65C-6C69-4339-99FD-D5A2939984C4}" destId="{697E611C-9BF4-425E-877D-7066BC5A2091}" srcOrd="0" destOrd="0" parTransId="{747BD9D7-8DBC-493F-9867-92A3C09B0AC7}" sibTransId="{A17ACCA5-D39F-43F3-AD48-2FA741AD680F}"/>
    <dgm:cxn modelId="{D1C298E5-E255-436F-A99C-74C92B076922}" srcId="{D9E9A65C-6C69-4339-99FD-D5A2939984C4}" destId="{D8813650-D212-4346-B8DD-2257BEC6C972}" srcOrd="1" destOrd="0" parTransId="{6F65A6D0-1563-4C27-A447-1ED008A7E0FE}" sibTransId="{C7A1FA63-9189-4224-80B7-574D0EACCE71}"/>
    <dgm:cxn modelId="{ADD1F0F0-5931-4899-88B7-3A74A91C3144}" type="presOf" srcId="{2DC6298A-696A-4D2E-ABF5-53A6CA31C5C2}" destId="{387F6A1D-00DB-424D-B724-95DB5B8B5717}" srcOrd="0" destOrd="0" presId="urn:microsoft.com/office/officeart/2005/8/layout/hProcess9"/>
    <dgm:cxn modelId="{89E119C0-0356-4B50-80D8-EC8362516837}" type="presParOf" srcId="{C19F81AE-8DDA-46B4-A749-5F6AF61327BF}" destId="{E34EBDD7-3D25-4958-982F-A61D7858E377}" srcOrd="0" destOrd="0" presId="urn:microsoft.com/office/officeart/2005/8/layout/hProcess9"/>
    <dgm:cxn modelId="{FBF49A83-A20B-4C95-A4CC-39D37A8EEE5B}" type="presParOf" srcId="{C19F81AE-8DDA-46B4-A749-5F6AF61327BF}" destId="{9E94D15C-8176-4E6F-A2E4-ABD7F78DA8C5}" srcOrd="1" destOrd="0" presId="urn:microsoft.com/office/officeart/2005/8/layout/hProcess9"/>
    <dgm:cxn modelId="{667D3F39-2FC7-4FFD-BA52-FFBE8D8D43B7}" type="presParOf" srcId="{9E94D15C-8176-4E6F-A2E4-ABD7F78DA8C5}" destId="{45F60CD9-DAC9-47BD-9426-DA66685EE5BA}" srcOrd="0" destOrd="0" presId="urn:microsoft.com/office/officeart/2005/8/layout/hProcess9"/>
    <dgm:cxn modelId="{B4C13451-6EFA-4709-96D2-D074F0DA6948}" type="presParOf" srcId="{9E94D15C-8176-4E6F-A2E4-ABD7F78DA8C5}" destId="{180F6C3A-F2CF-47C2-B00A-8DFEEE952520}" srcOrd="1" destOrd="0" presId="urn:microsoft.com/office/officeart/2005/8/layout/hProcess9"/>
    <dgm:cxn modelId="{0E4A3FA5-AAC7-4244-91FD-555A7343D14A}" type="presParOf" srcId="{9E94D15C-8176-4E6F-A2E4-ABD7F78DA8C5}" destId="{1A14A5B1-816B-4B0F-9AEC-65CB5AFC740D}" srcOrd="2" destOrd="0" presId="urn:microsoft.com/office/officeart/2005/8/layout/hProcess9"/>
    <dgm:cxn modelId="{12E63FAB-38E7-4A50-A2E7-BF6FDF21A714}" type="presParOf" srcId="{9E94D15C-8176-4E6F-A2E4-ABD7F78DA8C5}" destId="{62260B35-A39D-4417-A5B4-813623EFDC9A}" srcOrd="3" destOrd="0" presId="urn:microsoft.com/office/officeart/2005/8/layout/hProcess9"/>
    <dgm:cxn modelId="{27FACDF8-C8A3-473E-816A-717CC0E43ED3}" type="presParOf" srcId="{9E94D15C-8176-4E6F-A2E4-ABD7F78DA8C5}" destId="{387F6A1D-00DB-424D-B724-95DB5B8B5717}" srcOrd="4" destOrd="0" presId="urn:microsoft.com/office/officeart/2005/8/layout/hProcess9"/>
    <dgm:cxn modelId="{EEC4AC29-6F17-402D-BF1C-3E09470B66D8}" type="presParOf" srcId="{9E94D15C-8176-4E6F-A2E4-ABD7F78DA8C5}" destId="{E8F8415A-7510-4C3A-B716-D5FD760E08D8}" srcOrd="5" destOrd="0" presId="urn:microsoft.com/office/officeart/2005/8/layout/hProcess9"/>
    <dgm:cxn modelId="{ED53ACE2-817F-4F01-99EB-24A85E82A447}" type="presParOf" srcId="{9E94D15C-8176-4E6F-A2E4-ABD7F78DA8C5}" destId="{0683E4F5-C086-4E8B-89F8-CCD404CED77C}" srcOrd="6" destOrd="0" presId="urn:microsoft.com/office/officeart/2005/8/layout/hProcess9"/>
    <dgm:cxn modelId="{90986C1E-CE2C-4B99-BC5A-C88E6A67DBC7}" type="presParOf" srcId="{9E94D15C-8176-4E6F-A2E4-ABD7F78DA8C5}" destId="{FF1BBE98-1A68-41BF-8A99-E9624938F498}" srcOrd="7" destOrd="0" presId="urn:microsoft.com/office/officeart/2005/8/layout/hProcess9"/>
    <dgm:cxn modelId="{FF3241D5-BCF6-4685-AA1E-D802BD842703}" type="presParOf" srcId="{9E94D15C-8176-4E6F-A2E4-ABD7F78DA8C5}" destId="{C21A9CEA-280F-4455-B04F-AFA550E44DCC}" srcOrd="8" destOrd="0" presId="urn:microsoft.com/office/officeart/2005/8/layout/hProcess9"/>
    <dgm:cxn modelId="{0FEB2A9E-BD13-4527-BF51-B70BA470C79E}" type="presParOf" srcId="{9E94D15C-8176-4E6F-A2E4-ABD7F78DA8C5}" destId="{7CFE80EE-2135-4C17-B73F-142F43C32284}" srcOrd="9" destOrd="0" presId="urn:microsoft.com/office/officeart/2005/8/layout/hProcess9"/>
    <dgm:cxn modelId="{3EF1AB72-DF4D-4D54-87F2-25C2CD0FFDBC}" type="presParOf" srcId="{9E94D15C-8176-4E6F-A2E4-ABD7F78DA8C5}" destId="{12594DD3-CAE8-4419-813F-E73511C8915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CD3FC4-165A-46C7-AB9C-6306DE2E4C7C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3746BD4-E7A9-45AA-A340-A3B9D0E45EEE}">
      <dgm:prSet phldrT="[Text]"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May/June 2023</a:t>
          </a:r>
          <a:br>
            <a:rPr lang="en-US" sz="1200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Proformas approved for the Fall 2024/Spring 2025 (FY25)</a:t>
          </a:r>
        </a:p>
      </dgm:t>
    </dgm:pt>
    <dgm:pt modelId="{42C5E265-6580-42A4-9169-9B137331F84D}" type="parTrans" cxnId="{FF733C7E-F9FD-4A77-8759-DF2D933FAC79}">
      <dgm:prSet/>
      <dgm:spPr/>
      <dgm:t>
        <a:bodyPr/>
        <a:lstStyle/>
        <a:p>
          <a:endParaRPr lang="en-US"/>
        </a:p>
      </dgm:t>
    </dgm:pt>
    <dgm:pt modelId="{83D46D20-8F7D-4D11-AC38-835715CD4892}" type="sibTrans" cxnId="{FF733C7E-F9FD-4A77-8759-DF2D933FAC79}">
      <dgm:prSet/>
      <dgm:spPr/>
      <dgm:t>
        <a:bodyPr/>
        <a:lstStyle/>
        <a:p>
          <a:endParaRPr lang="en-US"/>
        </a:p>
      </dgm:t>
    </dgm:pt>
    <dgm:pt modelId="{E2CBEB3B-BDF1-499F-A5C5-28C1E9FD9ADE}">
      <dgm:prSet phldrT="[Text]"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June 2023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b="0" dirty="0">
              <a:latin typeface="+mn-lt"/>
              <a:cs typeface="Times New Roman" panose="02020603050405020304" pitchFamily="18" charset="0"/>
            </a:rPr>
            <a:t>Request for capital funds for </a:t>
          </a:r>
          <a:r>
            <a:rPr lang="en-US" sz="1200" b="0" dirty="0" err="1">
              <a:latin typeface="+mn-lt"/>
              <a:cs typeface="Times New Roman" panose="02020603050405020304" pitchFamily="18" charset="0"/>
            </a:rPr>
            <a:t>FY25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endParaRPr lang="en-US" sz="1200" dirty="0">
            <a:latin typeface="+mn-lt"/>
            <a:cs typeface="Times New Roman" panose="02020603050405020304" pitchFamily="18" charset="0"/>
          </a:endParaRPr>
        </a:p>
      </dgm:t>
    </dgm:pt>
    <dgm:pt modelId="{A838D50B-9B9B-4A64-A9B1-0CB16AF2D6A4}" type="parTrans" cxnId="{AD670D52-5712-4E67-819A-C256726B8F7E}">
      <dgm:prSet/>
      <dgm:spPr/>
      <dgm:t>
        <a:bodyPr/>
        <a:lstStyle/>
        <a:p>
          <a:endParaRPr lang="en-US"/>
        </a:p>
      </dgm:t>
    </dgm:pt>
    <dgm:pt modelId="{7E02F3BA-3B42-44BC-9E95-EE1537CBF12A}" type="sibTrans" cxnId="{AD670D52-5712-4E67-819A-C256726B8F7E}">
      <dgm:prSet/>
      <dgm:spPr/>
      <dgm:t>
        <a:bodyPr/>
        <a:lstStyle/>
        <a:p>
          <a:endParaRPr lang="en-US"/>
        </a:p>
      </dgm:t>
    </dgm:pt>
    <dgm:pt modelId="{C9A93362-D255-4557-B2B8-7169C7071D03}">
      <dgm:prSet phldrT="[Text]"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July 2023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Review and approval of new faculty requests for Fall 2024 hire (</a:t>
          </a:r>
          <a:r>
            <a:rPr lang="en-US" sz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dirty="0">
              <a:latin typeface="+mn-lt"/>
              <a:cs typeface="Times New Roman" panose="02020603050405020304" pitchFamily="18" charset="0"/>
            </a:rPr>
            <a:t>)</a:t>
          </a:r>
        </a:p>
      </dgm:t>
    </dgm:pt>
    <dgm:pt modelId="{6AEA40F5-3151-482D-B50A-10C0181CF2EE}" type="parTrans" cxnId="{0ED9FDA3-05E0-4438-9663-6A201D2943EA}">
      <dgm:prSet/>
      <dgm:spPr/>
      <dgm:t>
        <a:bodyPr/>
        <a:lstStyle/>
        <a:p>
          <a:endParaRPr lang="en-US"/>
        </a:p>
      </dgm:t>
    </dgm:pt>
    <dgm:pt modelId="{DD2D5ED0-5592-4B84-9B69-4BD6ED309027}" type="sibTrans" cxnId="{0ED9FDA3-05E0-4438-9663-6A201D2943EA}">
      <dgm:prSet/>
      <dgm:spPr/>
      <dgm:t>
        <a:bodyPr/>
        <a:lstStyle/>
        <a:p>
          <a:endParaRPr lang="en-US"/>
        </a:p>
      </dgm:t>
    </dgm:pt>
    <dgm:pt modelId="{D92597D1-0CEF-4830-A1F7-82F5B37E37E7}">
      <dgm:prSet phldrT="[Text]"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November 2023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Submission of new financial resources as part of </a:t>
          </a:r>
          <a:r>
            <a:rPr lang="en-US" sz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dirty="0">
              <a:latin typeface="+mn-lt"/>
              <a:cs typeface="Times New Roman" panose="02020603050405020304" pitchFamily="18" charset="0"/>
            </a:rPr>
            <a:t> annual budget cycle</a:t>
          </a:r>
        </a:p>
      </dgm:t>
    </dgm:pt>
    <dgm:pt modelId="{CFD6BCCC-8CA6-4E0E-9868-9275DA2AD80F}" type="parTrans" cxnId="{C797E0D9-2921-4D0C-A3A4-5C6555327249}">
      <dgm:prSet/>
      <dgm:spPr/>
      <dgm:t>
        <a:bodyPr/>
        <a:lstStyle/>
        <a:p>
          <a:endParaRPr lang="en-US"/>
        </a:p>
      </dgm:t>
    </dgm:pt>
    <dgm:pt modelId="{24CE284D-5BA8-4174-903D-4C70D1B686B6}" type="sibTrans" cxnId="{C797E0D9-2921-4D0C-A3A4-5C6555327249}">
      <dgm:prSet/>
      <dgm:spPr/>
      <dgm:t>
        <a:bodyPr/>
        <a:lstStyle/>
        <a:p>
          <a:endParaRPr lang="en-US"/>
        </a:p>
      </dgm:t>
    </dgm:pt>
    <dgm:pt modelId="{BCC7A4E5-F301-467C-BD27-37A8749BA059}">
      <dgm:prSet phldrT="[Text]"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January 2024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All new program proformas (enrollment, revenue, and expenses) included as part of the  </a:t>
          </a:r>
          <a:r>
            <a:rPr lang="en-US" sz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dirty="0">
              <a:latin typeface="+mn-lt"/>
              <a:cs typeface="Times New Roman" panose="02020603050405020304" pitchFamily="18" charset="0"/>
            </a:rPr>
            <a:t> budget</a:t>
          </a:r>
        </a:p>
      </dgm:t>
    </dgm:pt>
    <dgm:pt modelId="{F5D7FC61-B99B-4E9A-B188-FB84203D820B}" type="parTrans" cxnId="{0A92CF88-7C54-4791-B382-E4C30502F12F}">
      <dgm:prSet/>
      <dgm:spPr/>
      <dgm:t>
        <a:bodyPr/>
        <a:lstStyle/>
        <a:p>
          <a:endParaRPr lang="en-US"/>
        </a:p>
      </dgm:t>
    </dgm:pt>
    <dgm:pt modelId="{27E6B45E-218B-4FB6-9078-C51BBF86B8AD}" type="sibTrans" cxnId="{0A92CF88-7C54-4791-B382-E4C30502F12F}">
      <dgm:prSet/>
      <dgm:spPr/>
      <dgm:t>
        <a:bodyPr/>
        <a:lstStyle/>
        <a:p>
          <a:endParaRPr lang="en-US"/>
        </a:p>
      </dgm:t>
    </dgm:pt>
    <dgm:pt modelId="{0A49EB78-17FC-4F6A-8FFD-378D957CD6E2}">
      <dgm:prSet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June 2023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Annual Reports due with review of prior year, objectives for current year, and resources needed for new year (</a:t>
          </a:r>
          <a:r>
            <a:rPr lang="en-US" sz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dirty="0">
              <a:latin typeface="+mn-lt"/>
              <a:cs typeface="Times New Roman" panose="02020603050405020304" pitchFamily="18" charset="0"/>
            </a:rPr>
            <a:t>)</a:t>
          </a:r>
        </a:p>
      </dgm:t>
    </dgm:pt>
    <dgm:pt modelId="{A048A082-FDC8-4151-89C0-E7789AE1DA6E}" type="parTrans" cxnId="{5BA6E160-6920-49DC-97AE-97F57610B557}">
      <dgm:prSet/>
      <dgm:spPr/>
      <dgm:t>
        <a:bodyPr/>
        <a:lstStyle/>
        <a:p>
          <a:endParaRPr lang="en-US"/>
        </a:p>
      </dgm:t>
    </dgm:pt>
    <dgm:pt modelId="{F4F23AA3-7410-483B-848F-32709D6EE6F5}" type="sibTrans" cxnId="{5BA6E160-6920-49DC-97AE-97F57610B557}">
      <dgm:prSet/>
      <dgm:spPr/>
      <dgm:t>
        <a:bodyPr/>
        <a:lstStyle/>
        <a:p>
          <a:endParaRPr lang="en-US"/>
        </a:p>
      </dgm:t>
    </dgm:pt>
    <dgm:pt modelId="{3FEB0752-B506-443D-B60F-68FE8F5121CE}">
      <dgm:prSet custT="1"/>
      <dgm:spPr/>
      <dgm:t>
        <a:bodyPr/>
        <a:lstStyle/>
        <a:p>
          <a:r>
            <a:rPr lang="en-US" sz="1200" b="1" dirty="0">
              <a:latin typeface="+mn-lt"/>
              <a:cs typeface="Times New Roman" panose="02020603050405020304" pitchFamily="18" charset="0"/>
            </a:rPr>
            <a:t>Sept 2022- Mar 2023</a:t>
          </a:r>
          <a:br>
            <a:rPr lang="en-US" sz="1200" b="1" dirty="0">
              <a:latin typeface="+mn-lt"/>
              <a:cs typeface="Times New Roman" panose="02020603050405020304" pitchFamily="18" charset="0"/>
            </a:rPr>
          </a:br>
          <a:r>
            <a:rPr lang="en-US" sz="1200" dirty="0">
              <a:latin typeface="+mn-lt"/>
              <a:cs typeface="Times New Roman" panose="02020603050405020304" pitchFamily="18" charset="0"/>
            </a:rPr>
            <a:t>Business Case Program Presentations to Deans Council</a:t>
          </a:r>
        </a:p>
      </dgm:t>
    </dgm:pt>
    <dgm:pt modelId="{9C049B3E-3C6E-4E80-8A7B-2973779EC753}" type="parTrans" cxnId="{243EA656-8E0E-4A95-984B-49488EC2DC35}">
      <dgm:prSet/>
      <dgm:spPr/>
      <dgm:t>
        <a:bodyPr/>
        <a:lstStyle/>
        <a:p>
          <a:endParaRPr lang="en-US"/>
        </a:p>
      </dgm:t>
    </dgm:pt>
    <dgm:pt modelId="{AAEB3DE7-4048-4FC4-B5FB-D0C27F329138}" type="sibTrans" cxnId="{243EA656-8E0E-4A95-984B-49488EC2DC35}">
      <dgm:prSet/>
      <dgm:spPr/>
      <dgm:t>
        <a:bodyPr/>
        <a:lstStyle/>
        <a:p>
          <a:endParaRPr lang="en-US"/>
        </a:p>
      </dgm:t>
    </dgm:pt>
    <dgm:pt modelId="{D96C71BB-77AD-4D7E-AD1F-A23BD1EAF8BC}" type="pres">
      <dgm:prSet presAssocID="{F2CD3FC4-165A-46C7-AB9C-6306DE2E4C7C}" presName="Name0" presStyleCnt="0">
        <dgm:presLayoutVars>
          <dgm:dir/>
          <dgm:resizeHandles val="exact"/>
        </dgm:presLayoutVars>
      </dgm:prSet>
      <dgm:spPr/>
    </dgm:pt>
    <dgm:pt modelId="{5A9102AE-8021-4C59-929C-38E01CFEE29F}" type="pres">
      <dgm:prSet presAssocID="{F2CD3FC4-165A-46C7-AB9C-6306DE2E4C7C}" presName="cycle" presStyleCnt="0"/>
      <dgm:spPr/>
    </dgm:pt>
    <dgm:pt modelId="{37609C65-E8E2-42CB-8F07-21CAC0493FFC}" type="pres">
      <dgm:prSet presAssocID="{3FEB0752-B506-443D-B60F-68FE8F5121CE}" presName="nodeFirstNode" presStyleLbl="node1" presStyleIdx="0" presStyleCnt="7" custScaleY="113434">
        <dgm:presLayoutVars>
          <dgm:bulletEnabled val="1"/>
        </dgm:presLayoutVars>
      </dgm:prSet>
      <dgm:spPr/>
    </dgm:pt>
    <dgm:pt modelId="{7FA76354-A9BE-463C-9761-275769C84B16}" type="pres">
      <dgm:prSet presAssocID="{AAEB3DE7-4048-4FC4-B5FB-D0C27F329138}" presName="sibTransFirstNode" presStyleLbl="bgShp" presStyleIdx="0" presStyleCnt="1"/>
      <dgm:spPr/>
    </dgm:pt>
    <dgm:pt modelId="{A1C1CAA8-464C-42D0-97BC-1E8355476ED2}" type="pres">
      <dgm:prSet presAssocID="{13746BD4-E7A9-45AA-A340-A3B9D0E45EEE}" presName="nodeFollowingNodes" presStyleLbl="node1" presStyleIdx="1" presStyleCnt="7" custScaleY="142730" custRadScaleRad="104784" custRadScaleInc="13810">
        <dgm:presLayoutVars>
          <dgm:bulletEnabled val="1"/>
        </dgm:presLayoutVars>
      </dgm:prSet>
      <dgm:spPr/>
    </dgm:pt>
    <dgm:pt modelId="{C93F1609-01FA-47BF-B477-A27E3E403BF1}" type="pres">
      <dgm:prSet presAssocID="{0A49EB78-17FC-4F6A-8FFD-378D957CD6E2}" presName="nodeFollowingNodes" presStyleLbl="node1" presStyleIdx="2" presStyleCnt="7" custScaleY="158133" custRadScaleRad="105922" custRadScaleInc="-5736">
        <dgm:presLayoutVars>
          <dgm:bulletEnabled val="1"/>
        </dgm:presLayoutVars>
      </dgm:prSet>
      <dgm:spPr/>
    </dgm:pt>
    <dgm:pt modelId="{F0E69FD7-6946-46AC-B36A-B529EAC090D8}" type="pres">
      <dgm:prSet presAssocID="{E2CBEB3B-BDF1-499F-A5C5-28C1E9FD9ADE}" presName="nodeFollowingNodes" presStyleLbl="node1" presStyleIdx="3" presStyleCnt="7" custScaleY="130639" custRadScaleRad="99234" custRadScaleInc="-5951">
        <dgm:presLayoutVars>
          <dgm:bulletEnabled val="1"/>
        </dgm:presLayoutVars>
      </dgm:prSet>
      <dgm:spPr/>
    </dgm:pt>
    <dgm:pt modelId="{2B81727B-5BBD-45A3-A139-EE5357BD3368}" type="pres">
      <dgm:prSet presAssocID="{C9A93362-D255-4557-B2B8-7169C7071D03}" presName="nodeFollowingNodes" presStyleLbl="node1" presStyleIdx="4" presStyleCnt="7" custScaleY="127626" custRadScaleRad="100595" custRadScaleInc="11292">
        <dgm:presLayoutVars>
          <dgm:bulletEnabled val="1"/>
        </dgm:presLayoutVars>
      </dgm:prSet>
      <dgm:spPr/>
    </dgm:pt>
    <dgm:pt modelId="{6448ECE3-8FBD-4980-8C38-24CD1837EDEB}" type="pres">
      <dgm:prSet presAssocID="{D92597D1-0CEF-4830-A1F7-82F5B37E37E7}" presName="nodeFollowingNodes" presStyleLbl="node1" presStyleIdx="5" presStyleCnt="7" custScaleY="147935" custRadScaleRad="120369" custRadScaleInc="11220">
        <dgm:presLayoutVars>
          <dgm:bulletEnabled val="1"/>
        </dgm:presLayoutVars>
      </dgm:prSet>
      <dgm:spPr/>
    </dgm:pt>
    <dgm:pt modelId="{59C632C9-BF2C-4971-B186-4F1DDE59A024}" type="pres">
      <dgm:prSet presAssocID="{BCC7A4E5-F301-467C-BD27-37A8749BA059}" presName="nodeFollowingNodes" presStyleLbl="node1" presStyleIdx="6" presStyleCnt="7" custScaleY="159251" custRadScaleRad="119122" custRadScaleInc="-21591">
        <dgm:presLayoutVars>
          <dgm:bulletEnabled val="1"/>
        </dgm:presLayoutVars>
      </dgm:prSet>
      <dgm:spPr/>
    </dgm:pt>
  </dgm:ptLst>
  <dgm:cxnLst>
    <dgm:cxn modelId="{29AFF32A-4AD2-45F4-BF4E-72DF86DADA20}" type="presOf" srcId="{AAEB3DE7-4048-4FC4-B5FB-D0C27F329138}" destId="{7FA76354-A9BE-463C-9761-275769C84B16}" srcOrd="0" destOrd="0" presId="urn:microsoft.com/office/officeart/2005/8/layout/cycle3"/>
    <dgm:cxn modelId="{5BA6E160-6920-49DC-97AE-97F57610B557}" srcId="{F2CD3FC4-165A-46C7-AB9C-6306DE2E4C7C}" destId="{0A49EB78-17FC-4F6A-8FFD-378D957CD6E2}" srcOrd="2" destOrd="0" parTransId="{A048A082-FDC8-4151-89C0-E7789AE1DA6E}" sibTransId="{F4F23AA3-7410-483B-848F-32709D6EE6F5}"/>
    <dgm:cxn modelId="{58A7E164-98E5-4275-8FB2-F97DC2EE8511}" type="presOf" srcId="{3FEB0752-B506-443D-B60F-68FE8F5121CE}" destId="{37609C65-E8E2-42CB-8F07-21CAC0493FFC}" srcOrd="0" destOrd="0" presId="urn:microsoft.com/office/officeart/2005/8/layout/cycle3"/>
    <dgm:cxn modelId="{F56FA251-E170-4C06-AF63-9412EF032B35}" type="presOf" srcId="{C9A93362-D255-4557-B2B8-7169C7071D03}" destId="{2B81727B-5BBD-45A3-A139-EE5357BD3368}" srcOrd="0" destOrd="0" presId="urn:microsoft.com/office/officeart/2005/8/layout/cycle3"/>
    <dgm:cxn modelId="{AD670D52-5712-4E67-819A-C256726B8F7E}" srcId="{F2CD3FC4-165A-46C7-AB9C-6306DE2E4C7C}" destId="{E2CBEB3B-BDF1-499F-A5C5-28C1E9FD9ADE}" srcOrd="3" destOrd="0" parTransId="{A838D50B-9B9B-4A64-A9B1-0CB16AF2D6A4}" sibTransId="{7E02F3BA-3B42-44BC-9E95-EE1537CBF12A}"/>
    <dgm:cxn modelId="{BA266075-CB7A-4BE9-80D5-B90F1263A1F0}" type="presOf" srcId="{E2CBEB3B-BDF1-499F-A5C5-28C1E9FD9ADE}" destId="{F0E69FD7-6946-46AC-B36A-B529EAC090D8}" srcOrd="0" destOrd="0" presId="urn:microsoft.com/office/officeart/2005/8/layout/cycle3"/>
    <dgm:cxn modelId="{243EA656-8E0E-4A95-984B-49488EC2DC35}" srcId="{F2CD3FC4-165A-46C7-AB9C-6306DE2E4C7C}" destId="{3FEB0752-B506-443D-B60F-68FE8F5121CE}" srcOrd="0" destOrd="0" parTransId="{9C049B3E-3C6E-4E80-8A7B-2973779EC753}" sibTransId="{AAEB3DE7-4048-4FC4-B5FB-D0C27F329138}"/>
    <dgm:cxn modelId="{FF733C7E-F9FD-4A77-8759-DF2D933FAC79}" srcId="{F2CD3FC4-165A-46C7-AB9C-6306DE2E4C7C}" destId="{13746BD4-E7A9-45AA-A340-A3B9D0E45EEE}" srcOrd="1" destOrd="0" parTransId="{42C5E265-6580-42A4-9169-9B137331F84D}" sibTransId="{83D46D20-8F7D-4D11-AC38-835715CD4892}"/>
    <dgm:cxn modelId="{C7743A85-F191-4ABA-B760-F6BFF4585DE5}" type="presOf" srcId="{F2CD3FC4-165A-46C7-AB9C-6306DE2E4C7C}" destId="{D96C71BB-77AD-4D7E-AD1F-A23BD1EAF8BC}" srcOrd="0" destOrd="0" presId="urn:microsoft.com/office/officeart/2005/8/layout/cycle3"/>
    <dgm:cxn modelId="{0A92CF88-7C54-4791-B382-E4C30502F12F}" srcId="{F2CD3FC4-165A-46C7-AB9C-6306DE2E4C7C}" destId="{BCC7A4E5-F301-467C-BD27-37A8749BA059}" srcOrd="6" destOrd="0" parTransId="{F5D7FC61-B99B-4E9A-B188-FB84203D820B}" sibTransId="{27E6B45E-218B-4FB6-9078-C51BBF86B8AD}"/>
    <dgm:cxn modelId="{8DE35EA2-2346-4BC2-BAAA-A834BDED39DF}" type="presOf" srcId="{0A49EB78-17FC-4F6A-8FFD-378D957CD6E2}" destId="{C93F1609-01FA-47BF-B477-A27E3E403BF1}" srcOrd="0" destOrd="0" presId="urn:microsoft.com/office/officeart/2005/8/layout/cycle3"/>
    <dgm:cxn modelId="{0ED9FDA3-05E0-4438-9663-6A201D2943EA}" srcId="{F2CD3FC4-165A-46C7-AB9C-6306DE2E4C7C}" destId="{C9A93362-D255-4557-B2B8-7169C7071D03}" srcOrd="4" destOrd="0" parTransId="{6AEA40F5-3151-482D-B50A-10C0181CF2EE}" sibTransId="{DD2D5ED0-5592-4B84-9B69-4BD6ED309027}"/>
    <dgm:cxn modelId="{072AE3AE-F483-4FAD-89BF-E3EFDD186696}" type="presOf" srcId="{BCC7A4E5-F301-467C-BD27-37A8749BA059}" destId="{59C632C9-BF2C-4971-B186-4F1DDE59A024}" srcOrd="0" destOrd="0" presId="urn:microsoft.com/office/officeart/2005/8/layout/cycle3"/>
    <dgm:cxn modelId="{90F853CB-26EF-4917-9285-5FA7A390FA2E}" type="presOf" srcId="{D92597D1-0CEF-4830-A1F7-82F5B37E37E7}" destId="{6448ECE3-8FBD-4980-8C38-24CD1837EDEB}" srcOrd="0" destOrd="0" presId="urn:microsoft.com/office/officeart/2005/8/layout/cycle3"/>
    <dgm:cxn modelId="{DAFC4ACF-D6A3-4400-961F-38785F71FC0C}" type="presOf" srcId="{13746BD4-E7A9-45AA-A340-A3B9D0E45EEE}" destId="{A1C1CAA8-464C-42D0-97BC-1E8355476ED2}" srcOrd="0" destOrd="0" presId="urn:microsoft.com/office/officeart/2005/8/layout/cycle3"/>
    <dgm:cxn modelId="{C797E0D9-2921-4D0C-A3A4-5C6555327249}" srcId="{F2CD3FC4-165A-46C7-AB9C-6306DE2E4C7C}" destId="{D92597D1-0CEF-4830-A1F7-82F5B37E37E7}" srcOrd="5" destOrd="0" parTransId="{CFD6BCCC-8CA6-4E0E-9868-9275DA2AD80F}" sibTransId="{24CE284D-5BA8-4174-903D-4C70D1B686B6}"/>
    <dgm:cxn modelId="{894B7CC1-2F38-451D-8B0A-6A12643A8838}" type="presParOf" srcId="{D96C71BB-77AD-4D7E-AD1F-A23BD1EAF8BC}" destId="{5A9102AE-8021-4C59-929C-38E01CFEE29F}" srcOrd="0" destOrd="0" presId="urn:microsoft.com/office/officeart/2005/8/layout/cycle3"/>
    <dgm:cxn modelId="{61F9AF19-595D-448A-92D2-A7B4405840D1}" type="presParOf" srcId="{5A9102AE-8021-4C59-929C-38E01CFEE29F}" destId="{37609C65-E8E2-42CB-8F07-21CAC0493FFC}" srcOrd="0" destOrd="0" presId="urn:microsoft.com/office/officeart/2005/8/layout/cycle3"/>
    <dgm:cxn modelId="{88E4B0FA-A961-407E-98B0-B3143F75EDAB}" type="presParOf" srcId="{5A9102AE-8021-4C59-929C-38E01CFEE29F}" destId="{7FA76354-A9BE-463C-9761-275769C84B16}" srcOrd="1" destOrd="0" presId="urn:microsoft.com/office/officeart/2005/8/layout/cycle3"/>
    <dgm:cxn modelId="{B0E9F1D7-31C8-44EC-9C27-EF4FA77D1E41}" type="presParOf" srcId="{5A9102AE-8021-4C59-929C-38E01CFEE29F}" destId="{A1C1CAA8-464C-42D0-97BC-1E8355476ED2}" srcOrd="2" destOrd="0" presId="urn:microsoft.com/office/officeart/2005/8/layout/cycle3"/>
    <dgm:cxn modelId="{92A0822C-1C65-4B2C-A29C-12EACD78D03E}" type="presParOf" srcId="{5A9102AE-8021-4C59-929C-38E01CFEE29F}" destId="{C93F1609-01FA-47BF-B477-A27E3E403BF1}" srcOrd="3" destOrd="0" presId="urn:microsoft.com/office/officeart/2005/8/layout/cycle3"/>
    <dgm:cxn modelId="{DA40C8BD-A476-446A-B9BA-159E517B3846}" type="presParOf" srcId="{5A9102AE-8021-4C59-929C-38E01CFEE29F}" destId="{F0E69FD7-6946-46AC-B36A-B529EAC090D8}" srcOrd="4" destOrd="0" presId="urn:microsoft.com/office/officeart/2005/8/layout/cycle3"/>
    <dgm:cxn modelId="{44A2D170-1736-4B47-B905-57B46FCEF88B}" type="presParOf" srcId="{5A9102AE-8021-4C59-929C-38E01CFEE29F}" destId="{2B81727B-5BBD-45A3-A139-EE5357BD3368}" srcOrd="5" destOrd="0" presId="urn:microsoft.com/office/officeart/2005/8/layout/cycle3"/>
    <dgm:cxn modelId="{55B65271-F7BC-4A52-B12C-EAB3F17758AA}" type="presParOf" srcId="{5A9102AE-8021-4C59-929C-38E01CFEE29F}" destId="{6448ECE3-8FBD-4980-8C38-24CD1837EDEB}" srcOrd="6" destOrd="0" presId="urn:microsoft.com/office/officeart/2005/8/layout/cycle3"/>
    <dgm:cxn modelId="{5ED13D6D-A056-49D3-9D13-DE7D9D58F670}" type="presParOf" srcId="{5A9102AE-8021-4C59-929C-38E01CFEE29F}" destId="{59C632C9-BF2C-4971-B186-4F1DDE59A02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C0F85-E772-43A3-8781-ABB567E94CF0}">
      <dsp:nvSpPr>
        <dsp:cNvPr id="0" name=""/>
        <dsp:cNvSpPr/>
      </dsp:nvSpPr>
      <dsp:spPr>
        <a:xfrm>
          <a:off x="3000" y="14042"/>
          <a:ext cx="2925008" cy="763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Preliminary Review by Deans Council</a:t>
          </a:r>
        </a:p>
      </dsp:txBody>
      <dsp:txXfrm>
        <a:off x="3000" y="14042"/>
        <a:ext cx="2925008" cy="763763"/>
      </dsp:txXfrm>
    </dsp:sp>
    <dsp:sp modelId="{327AB634-A201-48CF-B11E-418930B90232}">
      <dsp:nvSpPr>
        <dsp:cNvPr id="0" name=""/>
        <dsp:cNvSpPr/>
      </dsp:nvSpPr>
      <dsp:spPr>
        <a:xfrm>
          <a:off x="3000" y="777806"/>
          <a:ext cx="292500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Review of </a:t>
          </a:r>
          <a:r>
            <a:rPr lang="en-US" sz="1700" b="1" kern="1200" dirty="0" err="1"/>
            <a:t>FY25</a:t>
          </a:r>
          <a:r>
            <a:rPr lang="en-US" sz="1700" b="1" kern="1200" dirty="0"/>
            <a:t> Business Case Program Proposals</a:t>
          </a:r>
          <a:br>
            <a:rPr lang="en-US" sz="1700" kern="1200" dirty="0"/>
          </a:b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September 27, 2022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October 25, 2022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November 22, 2022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February 14, 2023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March 21, 2023</a:t>
          </a:r>
          <a:r>
            <a:rPr lang="en-US" sz="1200" kern="1200" dirty="0"/>
            <a:t>* (date changed from 3/14/23)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April 11, 2023</a:t>
          </a:r>
        </a:p>
      </dsp:txBody>
      <dsp:txXfrm>
        <a:off x="3000" y="777806"/>
        <a:ext cx="2925008" cy="2766960"/>
      </dsp:txXfrm>
    </dsp:sp>
    <dsp:sp modelId="{83ED1B2D-2239-4C55-813F-9B34E84F70ED}">
      <dsp:nvSpPr>
        <dsp:cNvPr id="0" name=""/>
        <dsp:cNvSpPr/>
      </dsp:nvSpPr>
      <dsp:spPr>
        <a:xfrm>
          <a:off x="3337509" y="14042"/>
          <a:ext cx="2925008" cy="763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Financial Aid Review Committee (FARC)</a:t>
          </a:r>
        </a:p>
      </dsp:txBody>
      <dsp:txXfrm>
        <a:off x="3337509" y="14042"/>
        <a:ext cx="2925008" cy="763763"/>
      </dsp:txXfrm>
    </dsp:sp>
    <dsp:sp modelId="{05A8B4D7-85B2-4DC0-80F8-7BEBE679303B}">
      <dsp:nvSpPr>
        <dsp:cNvPr id="0" name=""/>
        <dsp:cNvSpPr/>
      </dsp:nvSpPr>
      <dsp:spPr>
        <a:xfrm>
          <a:off x="3337509" y="777806"/>
          <a:ext cx="292500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Review of programs with special tuition pricing, scholarships, or financial aid</a:t>
          </a:r>
          <a:br>
            <a:rPr lang="en-US" sz="2100" kern="1200"/>
          </a:b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Meets every Tuesday from 1:30pm - 2:30pm</a:t>
          </a:r>
          <a:endParaRPr lang="en-US" sz="2100" kern="1200" dirty="0"/>
        </a:p>
      </dsp:txBody>
      <dsp:txXfrm>
        <a:off x="3337509" y="777806"/>
        <a:ext cx="2925008" cy="2766960"/>
      </dsp:txXfrm>
    </dsp:sp>
    <dsp:sp modelId="{5E63D796-973E-444F-89FD-6685C53E8B04}">
      <dsp:nvSpPr>
        <dsp:cNvPr id="0" name=""/>
        <dsp:cNvSpPr/>
      </dsp:nvSpPr>
      <dsp:spPr>
        <a:xfrm>
          <a:off x="6672019" y="14042"/>
          <a:ext cx="2925008" cy="763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Final Review &amp; Approval by Deans Council</a:t>
          </a:r>
          <a:endParaRPr lang="en-US" sz="2100" kern="1200" dirty="0"/>
        </a:p>
      </dsp:txBody>
      <dsp:txXfrm>
        <a:off x="6672019" y="14042"/>
        <a:ext cx="2925008" cy="763763"/>
      </dsp:txXfrm>
    </dsp:sp>
    <dsp:sp modelId="{0F726AEA-F33C-4BA9-86EF-AD5A821D54EE}">
      <dsp:nvSpPr>
        <dsp:cNvPr id="0" name=""/>
        <dsp:cNvSpPr/>
      </dsp:nvSpPr>
      <dsp:spPr>
        <a:xfrm>
          <a:off x="6672019" y="777806"/>
          <a:ext cx="292500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Review of the </a:t>
          </a:r>
          <a:r>
            <a:rPr lang="en-US" sz="1900" b="1" kern="1200" dirty="0" err="1"/>
            <a:t>FY25</a:t>
          </a:r>
          <a:r>
            <a:rPr lang="en-US" sz="1900" b="1" kern="1200" dirty="0"/>
            <a:t> Financial Proformas </a:t>
          </a:r>
          <a:br>
            <a:rPr lang="en-US" sz="1900" kern="1200" dirty="0"/>
          </a:br>
          <a:r>
            <a:rPr lang="en-US" sz="1900" kern="1200" dirty="0"/>
            <a:t>for approved Business Case Program Proposals requesting new financial resources </a:t>
          </a:r>
          <a:br>
            <a:rPr lang="en-US" sz="1900" kern="1200" dirty="0"/>
          </a:br>
          <a:endParaRPr lang="en-US" sz="19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June 13, 2023* </a:t>
          </a:r>
          <a:r>
            <a:rPr lang="en-US" sz="1200" kern="1200" dirty="0"/>
            <a:t>(date changed from 5/9/23)</a:t>
          </a:r>
          <a:endParaRPr lang="en-US" sz="1200" i="1" kern="1200" dirty="0"/>
        </a:p>
      </dsp:txBody>
      <dsp:txXfrm>
        <a:off x="6672019" y="777806"/>
        <a:ext cx="2925008" cy="2766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EBDD7-3D25-4958-982F-A61D7858E377}">
      <dsp:nvSpPr>
        <dsp:cNvPr id="0" name=""/>
        <dsp:cNvSpPr/>
      </dsp:nvSpPr>
      <dsp:spPr>
        <a:xfrm>
          <a:off x="190650" y="0"/>
          <a:ext cx="8637278" cy="4424218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60CD9-DAC9-47BD-9426-DA66685EE5BA}">
      <dsp:nvSpPr>
        <dsp:cNvPr id="0" name=""/>
        <dsp:cNvSpPr/>
      </dsp:nvSpPr>
      <dsp:spPr>
        <a:xfrm>
          <a:off x="762" y="842229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Deans Council </a:t>
          </a:r>
          <a:br>
            <a:rPr lang="en-US" sz="1600" b="1" kern="1200" dirty="0">
              <a:latin typeface="+mn-lt"/>
              <a:cs typeface="Times New Roman" panose="02020603050405020304" pitchFamily="18" charset="0"/>
            </a:rPr>
          </a:br>
          <a:br>
            <a:rPr lang="en-US" sz="18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b="1" kern="1200" dirty="0">
              <a:latin typeface="+mn-lt"/>
              <a:cs typeface="Times New Roman" panose="02020603050405020304" pitchFamily="18" charset="0"/>
            </a:rPr>
            <a:t>Business Case Proposals </a:t>
          </a:r>
          <a:r>
            <a:rPr lang="en-US" sz="1200" b="0" kern="1200" dirty="0">
              <a:latin typeface="+mn-lt"/>
              <a:cs typeface="Times New Roman" panose="02020603050405020304" pitchFamily="18" charset="0"/>
            </a:rPr>
            <a:t>Preliminary </a:t>
          </a:r>
          <a:r>
            <a:rPr lang="en-US" sz="1200" kern="1200" dirty="0">
              <a:latin typeface="+mn-lt"/>
              <a:cs typeface="Times New Roman" panose="02020603050405020304" pitchFamily="18" charset="0"/>
            </a:rPr>
            <a:t>Approval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latin typeface="+mn-lt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  <a:cs typeface="Times New Roman" panose="02020603050405020304" pitchFamily="18" charset="0"/>
            </a:rPr>
            <a:t>*Can be performed in conjunction with </a:t>
          </a:r>
          <a:r>
            <a:rPr lang="en-US" sz="1100" kern="1200" dirty="0" err="1">
              <a:latin typeface="+mn-lt"/>
              <a:cs typeface="Times New Roman" panose="02020603050405020304" pitchFamily="18" charset="0"/>
            </a:rPr>
            <a:t>MSCHE</a:t>
          </a:r>
          <a:r>
            <a:rPr lang="en-US" sz="1100" kern="1200" dirty="0">
              <a:latin typeface="+mn-lt"/>
              <a:cs typeface="Times New Roman" panose="02020603050405020304" pitchFamily="18" charset="0"/>
            </a:rPr>
            <a:t> (if </a:t>
          </a:r>
          <a:r>
            <a:rPr lang="en-US" sz="1100" kern="1200" dirty="0" err="1">
              <a:latin typeface="+mn-lt"/>
              <a:cs typeface="Times New Roman" panose="02020603050405020304" pitchFamily="18" charset="0"/>
            </a:rPr>
            <a:t>req’d</a:t>
          </a:r>
          <a:r>
            <a:rPr lang="en-US" sz="1100" kern="1200" dirty="0">
              <a:latin typeface="+mn-lt"/>
              <a:cs typeface="Times New Roman" panose="02020603050405020304" pitchFamily="18" charset="0"/>
            </a:rPr>
            <a:t>)</a:t>
          </a:r>
        </a:p>
      </dsp:txBody>
      <dsp:txXfrm>
        <a:off x="70007" y="911474"/>
        <a:ext cx="1280001" cy="2636202"/>
      </dsp:txXfrm>
    </dsp:sp>
    <dsp:sp modelId="{1A14A5B1-816B-4B0F-9AEC-65CB5AFC740D}">
      <dsp:nvSpPr>
        <dsp:cNvPr id="0" name=""/>
        <dsp:cNvSpPr/>
      </dsp:nvSpPr>
      <dsp:spPr>
        <a:xfrm>
          <a:off x="1520992" y="824762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600" b="1" kern="1200" dirty="0">
              <a:latin typeface="+mn-lt"/>
              <a:cs typeface="Times New Roman" panose="02020603050405020304" pitchFamily="18" charset="0"/>
            </a:rPr>
          </a:br>
          <a:r>
            <a:rPr lang="en-US" sz="1600" b="1" kern="1200" dirty="0">
              <a:latin typeface="+mn-lt"/>
              <a:cs typeface="Times New Roman" panose="02020603050405020304" pitchFamily="18" charset="0"/>
            </a:rPr>
            <a:t>Approval by various Faculty Councils (IRG)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600" b="1" kern="1200" dirty="0">
              <a:latin typeface="+mn-lt"/>
              <a:cs typeface="Times New Roman" panose="02020603050405020304" pitchFamily="18" charset="0"/>
            </a:rPr>
          </a:br>
          <a:endParaRPr lang="en-US" sz="1600" b="1" kern="1200" dirty="0">
            <a:latin typeface="+mn-lt"/>
            <a:cs typeface="Times New Roman" panose="02020603050405020304" pitchFamily="18" charset="0"/>
          </a:endParaRPr>
        </a:p>
      </dsp:txBody>
      <dsp:txXfrm>
        <a:off x="1590237" y="894007"/>
        <a:ext cx="1280001" cy="2636202"/>
      </dsp:txXfrm>
    </dsp:sp>
    <dsp:sp modelId="{387F6A1D-00DB-424D-B724-95DB5B8B5717}">
      <dsp:nvSpPr>
        <dsp:cNvPr id="0" name=""/>
        <dsp:cNvSpPr/>
      </dsp:nvSpPr>
      <dsp:spPr>
        <a:xfrm>
          <a:off x="7520873" y="897036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Submit to NYSED*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+mn-lt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latin typeface="+mn-lt"/>
              <a:cs typeface="Times New Roman" panose="02020603050405020304" pitchFamily="18" charset="0"/>
            </a:rPr>
            <a:t>*Note: Dependent on program, might run concurrently with other internal and administrative processes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0" kern="1200" dirty="0">
            <a:latin typeface="+mn-lt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+mn-lt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90118" y="966281"/>
        <a:ext cx="1280001" cy="2636202"/>
      </dsp:txXfrm>
    </dsp:sp>
    <dsp:sp modelId="{0683E4F5-C086-4E8B-89F8-CCD404CED77C}">
      <dsp:nvSpPr>
        <dsp:cNvPr id="0" name=""/>
        <dsp:cNvSpPr/>
      </dsp:nvSpPr>
      <dsp:spPr>
        <a:xfrm>
          <a:off x="3029304" y="852192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FARC / Tuition &amp; Pricing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latin typeface="+mn-lt"/>
              <a:cs typeface="Times New Roman" panose="02020603050405020304" pitchFamily="18" charset="0"/>
            </a:rPr>
            <a:t>If applicable, to vet special tuition pricing, scholarships, and financial aid</a:t>
          </a:r>
        </a:p>
      </dsp:txBody>
      <dsp:txXfrm>
        <a:off x="3098549" y="921437"/>
        <a:ext cx="1280001" cy="2636202"/>
      </dsp:txXfrm>
    </dsp:sp>
    <dsp:sp modelId="{C21A9CEA-280F-4455-B04F-AFA550E44DCC}">
      <dsp:nvSpPr>
        <dsp:cNvPr id="0" name=""/>
        <dsp:cNvSpPr/>
      </dsp:nvSpPr>
      <dsp:spPr>
        <a:xfrm>
          <a:off x="4551162" y="894612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+mn-lt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Deans Council </a:t>
          </a:r>
          <a:br>
            <a:rPr lang="en-US" sz="1800" b="1" kern="1200" dirty="0">
              <a:latin typeface="+mn-lt"/>
              <a:cs typeface="Times New Roman" panose="02020603050405020304" pitchFamily="18" charset="0"/>
            </a:rPr>
          </a:br>
          <a:br>
            <a:rPr lang="en-US" sz="18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b="1" kern="1200" dirty="0">
              <a:latin typeface="+mn-lt"/>
              <a:cs typeface="Times New Roman" panose="02020603050405020304" pitchFamily="18" charset="0"/>
            </a:rPr>
            <a:t>Business Case Proposals &amp; Financial </a:t>
          </a:r>
          <a:r>
            <a:rPr lang="en-US" sz="1200" b="1" kern="1200" dirty="0" err="1">
              <a:latin typeface="+mn-lt"/>
              <a:cs typeface="Times New Roman" panose="02020603050405020304" pitchFamily="18" charset="0"/>
            </a:rPr>
            <a:t>Proformas</a:t>
          </a:r>
          <a:r>
            <a:rPr lang="en-US" sz="1200" b="1" kern="1200" dirty="0">
              <a:latin typeface="+mn-lt"/>
              <a:cs typeface="Times New Roman" panose="02020603050405020304" pitchFamily="18" charset="0"/>
            </a:rPr>
            <a:t> 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b="0" kern="1200" dirty="0">
              <a:latin typeface="+mn-lt"/>
              <a:cs typeface="Times New Roman" panose="02020603050405020304" pitchFamily="18" charset="0"/>
            </a:rPr>
            <a:t>Final Approval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0407" y="963857"/>
        <a:ext cx="1280001" cy="2636202"/>
      </dsp:txXfrm>
    </dsp:sp>
    <dsp:sp modelId="{12594DD3-CAE8-4419-813F-E73511C8915D}">
      <dsp:nvSpPr>
        <dsp:cNvPr id="0" name=""/>
        <dsp:cNvSpPr/>
      </dsp:nvSpPr>
      <dsp:spPr>
        <a:xfrm>
          <a:off x="6051500" y="877145"/>
          <a:ext cx="1418491" cy="27746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br>
            <a:rPr lang="en-US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b="1" kern="1200" dirty="0">
              <a:latin typeface="+mn-lt"/>
              <a:cs typeface="Times New Roman" panose="02020603050405020304" pitchFamily="18" charset="0"/>
            </a:rPr>
            <a:t>Provost &amp; Budget Office</a:t>
          </a:r>
          <a:br>
            <a:rPr lang="en-US" sz="1600" b="1" kern="1200" dirty="0">
              <a:latin typeface="+mn-lt"/>
              <a:cs typeface="Times New Roman" panose="02020603050405020304" pitchFamily="18" charset="0"/>
            </a:rPr>
          </a:br>
          <a:br>
            <a:rPr lang="en-US" sz="18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b="0" kern="1200" dirty="0">
              <a:latin typeface="+mn-lt"/>
              <a:cs typeface="Times New Roman" panose="02020603050405020304" pitchFamily="18" charset="0"/>
            </a:rPr>
            <a:t>Final Approval </a:t>
          </a:r>
          <a:br>
            <a:rPr lang="en-US" sz="1200" b="0" kern="1200" dirty="0">
              <a:latin typeface="+mn-lt"/>
              <a:cs typeface="Times New Roman" panose="02020603050405020304" pitchFamily="18" charset="0"/>
            </a:rPr>
          </a:br>
          <a:r>
            <a:rPr lang="en-US" sz="1200" b="0" kern="1200" dirty="0">
              <a:latin typeface="+mn-lt"/>
              <a:cs typeface="Times New Roman" panose="02020603050405020304" pitchFamily="18" charset="0"/>
            </a:rPr>
            <a:t>Needed for </a:t>
          </a:r>
          <a:br>
            <a:rPr lang="en-US" sz="1200" b="0" kern="1200" dirty="0">
              <a:latin typeface="+mn-lt"/>
              <a:cs typeface="Times New Roman" panose="02020603050405020304" pitchFamily="18" charset="0"/>
            </a:rPr>
          </a:br>
          <a:r>
            <a:rPr lang="en-US" sz="1200" b="0" kern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b="0" kern="1200" dirty="0">
              <a:latin typeface="+mn-lt"/>
              <a:cs typeface="Times New Roman" panose="02020603050405020304" pitchFamily="18" charset="0"/>
            </a:rPr>
            <a:t> Financial Proformas for Budget Inclusion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latin typeface="+mn-lt"/>
              <a:cs typeface="Times New Roman" panose="02020603050405020304" pitchFamily="18" charset="0"/>
            </a:rPr>
            <a:t> </a:t>
          </a:r>
          <a:endParaRPr lang="en-US" sz="1100" b="0" kern="1200" dirty="0">
            <a:latin typeface="+mn-lt"/>
            <a:cs typeface="Times New Roman" panose="02020603050405020304" pitchFamily="18" charset="0"/>
          </a:endParaRPr>
        </a:p>
      </dsp:txBody>
      <dsp:txXfrm>
        <a:off x="6120745" y="946390"/>
        <a:ext cx="1280001" cy="26362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76354-A9BE-463C-9761-275769C84B16}">
      <dsp:nvSpPr>
        <dsp:cNvPr id="0" name=""/>
        <dsp:cNvSpPr/>
      </dsp:nvSpPr>
      <dsp:spPr>
        <a:xfrm>
          <a:off x="1733226" y="-67900"/>
          <a:ext cx="5100032" cy="5100032"/>
        </a:xfrm>
        <a:prstGeom prst="circularArrow">
          <a:avLst>
            <a:gd name="adj1" fmla="val 5544"/>
            <a:gd name="adj2" fmla="val 330680"/>
            <a:gd name="adj3" fmla="val 14499403"/>
            <a:gd name="adj4" fmla="val 16959601"/>
            <a:gd name="adj5" fmla="val 575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09C65-E8E2-42CB-8F07-21CAC0493FFC}">
      <dsp:nvSpPr>
        <dsp:cNvPr id="0" name=""/>
        <dsp:cNvSpPr/>
      </dsp:nvSpPr>
      <dsp:spPr>
        <a:xfrm>
          <a:off x="3480134" y="-87851"/>
          <a:ext cx="1606215" cy="9109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Sept 2022- Mar 2023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Business Case Program Presentations to Deans Council</a:t>
          </a:r>
        </a:p>
      </dsp:txBody>
      <dsp:txXfrm>
        <a:off x="3524605" y="-43380"/>
        <a:ext cx="1517273" cy="822055"/>
      </dsp:txXfrm>
    </dsp:sp>
    <dsp:sp modelId="{A1C1CAA8-464C-42D0-97BC-1E8355476ED2}">
      <dsp:nvSpPr>
        <dsp:cNvPr id="0" name=""/>
        <dsp:cNvSpPr/>
      </dsp:nvSpPr>
      <dsp:spPr>
        <a:xfrm>
          <a:off x="5405189" y="749715"/>
          <a:ext cx="1606215" cy="11462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May/June 2023</a:t>
          </a:r>
          <a:br>
            <a:rPr lang="en-US" sz="1200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Proformas approved for the Fall 2024/Spring 2025 (FY25)</a:t>
          </a:r>
        </a:p>
      </dsp:txBody>
      <dsp:txXfrm>
        <a:off x="5461146" y="805672"/>
        <a:ext cx="1494301" cy="1034362"/>
      </dsp:txXfrm>
    </dsp:sp>
    <dsp:sp modelId="{C93F1609-01FA-47BF-B477-A27E3E403BF1}">
      <dsp:nvSpPr>
        <dsp:cNvPr id="0" name=""/>
        <dsp:cNvSpPr/>
      </dsp:nvSpPr>
      <dsp:spPr>
        <a:xfrm>
          <a:off x="5746832" y="2318457"/>
          <a:ext cx="1606215" cy="12699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June 2023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Annual Reports due with review of prior year, objectives for current year, and resources needed for new year (</a:t>
          </a:r>
          <a:r>
            <a:rPr lang="en-US" sz="1200" kern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kern="1200" dirty="0">
              <a:latin typeface="+mn-lt"/>
              <a:cs typeface="Times New Roman" panose="02020603050405020304" pitchFamily="18" charset="0"/>
            </a:rPr>
            <a:t>)</a:t>
          </a:r>
        </a:p>
      </dsp:txBody>
      <dsp:txXfrm>
        <a:off x="5808827" y="2380452"/>
        <a:ext cx="1482225" cy="1145988"/>
      </dsp:txXfrm>
    </dsp:sp>
    <dsp:sp modelId="{F0E69FD7-6946-46AC-B36A-B529EAC090D8}">
      <dsp:nvSpPr>
        <dsp:cNvPr id="0" name=""/>
        <dsp:cNvSpPr/>
      </dsp:nvSpPr>
      <dsp:spPr>
        <a:xfrm>
          <a:off x="4506366" y="3916507"/>
          <a:ext cx="1606215" cy="1049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June 2023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b="0" kern="1200" dirty="0">
              <a:latin typeface="+mn-lt"/>
              <a:cs typeface="Times New Roman" panose="02020603050405020304" pitchFamily="18" charset="0"/>
            </a:rPr>
            <a:t>Request for capital funds for </a:t>
          </a:r>
          <a:r>
            <a:rPr lang="en-US" sz="1200" b="0" kern="1200" dirty="0" err="1">
              <a:latin typeface="+mn-lt"/>
              <a:cs typeface="Times New Roman" panose="02020603050405020304" pitchFamily="18" charset="0"/>
            </a:rPr>
            <a:t>FY25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endParaRPr lang="en-US" sz="1200" kern="1200" dirty="0">
            <a:latin typeface="+mn-lt"/>
            <a:cs typeface="Times New Roman" panose="02020603050405020304" pitchFamily="18" charset="0"/>
          </a:endParaRPr>
        </a:p>
      </dsp:txBody>
      <dsp:txXfrm>
        <a:off x="4557582" y="3967723"/>
        <a:ext cx="1503783" cy="946740"/>
      </dsp:txXfrm>
    </dsp:sp>
    <dsp:sp modelId="{2B81727B-5BBD-45A3-A139-EE5357BD3368}">
      <dsp:nvSpPr>
        <dsp:cNvPr id="0" name=""/>
        <dsp:cNvSpPr/>
      </dsp:nvSpPr>
      <dsp:spPr>
        <a:xfrm>
          <a:off x="2360031" y="3909326"/>
          <a:ext cx="1606215" cy="10249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July 2023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Review and approval of new faculty requests for Fall 2024 hire (</a:t>
          </a:r>
          <a:r>
            <a:rPr lang="en-US" sz="1200" kern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kern="1200" dirty="0">
              <a:latin typeface="+mn-lt"/>
              <a:cs typeface="Times New Roman" panose="02020603050405020304" pitchFamily="18" charset="0"/>
            </a:rPr>
            <a:t>)</a:t>
          </a:r>
        </a:p>
      </dsp:txBody>
      <dsp:txXfrm>
        <a:off x="2410066" y="3959361"/>
        <a:ext cx="1506145" cy="924904"/>
      </dsp:txXfrm>
    </dsp:sp>
    <dsp:sp modelId="{6448ECE3-8FBD-4980-8C38-24CD1837EDEB}">
      <dsp:nvSpPr>
        <dsp:cNvPr id="0" name=""/>
        <dsp:cNvSpPr/>
      </dsp:nvSpPr>
      <dsp:spPr>
        <a:xfrm>
          <a:off x="886555" y="2304114"/>
          <a:ext cx="1606215" cy="1188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November 2023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Submission of new financial resources as part of </a:t>
          </a:r>
          <a:r>
            <a:rPr lang="en-US" sz="1200" kern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kern="1200" dirty="0">
              <a:latin typeface="+mn-lt"/>
              <a:cs typeface="Times New Roman" panose="02020603050405020304" pitchFamily="18" charset="0"/>
            </a:rPr>
            <a:t> annual budget cycle</a:t>
          </a:r>
        </a:p>
      </dsp:txBody>
      <dsp:txXfrm>
        <a:off x="944552" y="2362111"/>
        <a:ext cx="1490221" cy="1072083"/>
      </dsp:txXfrm>
    </dsp:sp>
    <dsp:sp modelId="{59C632C9-BF2C-4971-B186-4F1DDE59A024}">
      <dsp:nvSpPr>
        <dsp:cNvPr id="0" name=""/>
        <dsp:cNvSpPr/>
      </dsp:nvSpPr>
      <dsp:spPr>
        <a:xfrm>
          <a:off x="1211070" y="652731"/>
          <a:ext cx="1606215" cy="12789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+mn-lt"/>
              <a:cs typeface="Times New Roman" panose="02020603050405020304" pitchFamily="18" charset="0"/>
            </a:rPr>
            <a:t>January 2024</a:t>
          </a:r>
          <a:br>
            <a:rPr lang="en-US" sz="1200" b="1" kern="1200" dirty="0">
              <a:latin typeface="+mn-lt"/>
              <a:cs typeface="Times New Roman" panose="02020603050405020304" pitchFamily="18" charset="0"/>
            </a:rPr>
          </a:br>
          <a:r>
            <a:rPr lang="en-US" sz="1200" kern="1200" dirty="0">
              <a:latin typeface="+mn-lt"/>
              <a:cs typeface="Times New Roman" panose="02020603050405020304" pitchFamily="18" charset="0"/>
            </a:rPr>
            <a:t>All new program proformas (enrollment, revenue, and expenses) included as part of the  </a:t>
          </a:r>
          <a:r>
            <a:rPr lang="en-US" sz="1200" kern="1200" dirty="0" err="1">
              <a:latin typeface="+mn-lt"/>
              <a:cs typeface="Times New Roman" panose="02020603050405020304" pitchFamily="18" charset="0"/>
            </a:rPr>
            <a:t>FY25</a:t>
          </a:r>
          <a:r>
            <a:rPr lang="en-US" sz="1200" kern="1200" dirty="0">
              <a:latin typeface="+mn-lt"/>
              <a:cs typeface="Times New Roman" panose="02020603050405020304" pitchFamily="18" charset="0"/>
            </a:rPr>
            <a:t> budget</a:t>
          </a:r>
        </a:p>
      </dsp:txBody>
      <dsp:txXfrm>
        <a:off x="1273504" y="715165"/>
        <a:ext cx="1481347" cy="115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3997F-31C2-4C4F-AA55-1AE61A89BDC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6BEC8-7D0A-4985-A59D-BF1E7090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6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60065-2C1B-4466-A36D-CEB5E04725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8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60065-2C1B-4466-A36D-CEB5E04725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53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60065-2C1B-4466-A36D-CEB5E04725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3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55AF-FF88-465E-9939-BCFC6322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CBD06-5E38-42E9-B6F7-9847F509276B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94941-9D18-44D9-B4A1-DF8168E2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C945D-FE25-49ED-9A27-241174D4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6BEDC-DAA1-4480-BED5-44BD023366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69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EC91E-B25B-4869-A24A-18B3BFE1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E855-96E2-4562-B41F-817B4E72985F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0E910-7209-4B47-877D-83747F26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C703B-7DE4-473C-BB36-2F807762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D95F1-C6D6-4ECB-82D8-3B51C6046F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62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45D27-F3B4-4009-9B5C-D215FB2A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3C4D9-7225-4A99-A429-1ADC6400642E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8A8A6-75C6-4C34-A71C-2D976C10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19BF4-C67A-4BAC-8A79-DB28B0AA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2629A-9A5D-4A27-AEC4-BF1ED4075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81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48DAA-0372-4CCF-A5D6-462D6FDB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857C9-670D-4719-85DF-822C5A54F253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28266-C773-491A-B93D-4E1C9D2B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A2D57-5462-4AFF-B15B-B7A65298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BD05-EC0B-4933-B520-316D2DCEA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35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9862B-FD10-4409-9B4F-B358D8C44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1605-A85B-4082-ACB8-CC2FC17E044A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7FDF4-C620-4ACC-9C73-88FBC01A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BAAC-1016-40FC-8427-B0306314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3702-78C8-468E-8794-E31BF90438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57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EF5AE4-52FA-41F3-B986-DC4F128F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CF0A9-7430-458C-AB2E-E9922ACF9397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09EE71-8DC3-4F5F-B226-4474105A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6B0C37-A101-4067-9729-561BC8C1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F8A33-CF56-4A2E-AAA3-CE7B6F7014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0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F6008E0-E842-4F53-A707-BA3FC856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17F0E-90CD-4FD2-9FB2-68FD032FB655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3C74CA-A602-42C1-B209-62E246BA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85558CA-0E40-4440-B4A1-59BA76F1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2526A-8743-4C90-B93F-88E8648A3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71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CEA4967-84A6-498E-A766-D1861236C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9187D-27D9-4EE2-B524-E597CE3C42F8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5969C6B-F3B5-4DE2-876D-02FBECC4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3E56B6-366A-4A19-A7AC-19402FCC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9EBE-95E7-4336-B832-305CE447E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B48E21-EB08-4D7C-A2DC-38CF0270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AEE4-71E2-48EE-B4E4-CC7886B2BDD3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5DC249-9996-44DC-A972-AAC6D340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0183B5-D56C-437B-A68B-73FA51B4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F3D22-CE6D-47B7-A584-FF0500E09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89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9C4F48-321A-4D83-85BE-7ADA9685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D8F7A-1D96-4018-B8A1-95F56B1A1509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F783B6-DC0B-4A78-91A1-4F2E9A2C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108A06-AB07-4116-BC4E-B36FB4C5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6AA6-F5BA-4A24-ADD9-DFC3C6049F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18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C539D7-CBB5-465D-B072-CEB8B459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3B33A-6E37-4CB1-BBBE-B79E19E9DD25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02FF09-6CDC-4135-9309-9178F9CB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A82870-FD55-4B3B-B044-30A24FC3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B4705-E699-42C5-B360-298361B362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32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43452BC-DB6D-4216-BFB2-72A03AA12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3A8BBD3-FD0B-4DF0-B2FC-85DA093DE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CD7D4-ADC2-4155-BA4A-24C720655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7932BE-30B3-4D88-BF51-43C302A1B4A6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084ED-9D81-408D-8F52-A6A8DF713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CD4FD-4C25-4876-8A41-14D1ECBEF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6821390-82DA-4789-A1A6-8AC6A470B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C9E3B-B424-4A13-9DD1-D55BCBE27E3E}"/>
              </a:ext>
            </a:extLst>
          </p:cNvPr>
          <p:cNvSpPr/>
          <p:nvPr userDrawn="1"/>
        </p:nvSpPr>
        <p:spPr>
          <a:xfrm>
            <a:off x="0" y="5937250"/>
            <a:ext cx="12192000" cy="91440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19B969-62B9-4C1E-9B5C-A8BBF77AB1F7}"/>
              </a:ext>
            </a:extLst>
          </p:cNvPr>
          <p:cNvSpPr/>
          <p:nvPr userDrawn="1"/>
        </p:nvSpPr>
        <p:spPr>
          <a:xfrm>
            <a:off x="0" y="5757863"/>
            <a:ext cx="12192000" cy="11906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3" name="Picture 10">
            <a:extLst>
              <a:ext uri="{FF2B5EF4-FFF2-40B4-BE49-F238E27FC236}">
                <a16:creationId xmlns:a16="http://schemas.microsoft.com/office/drawing/2014/main" id="{6253799F-92AC-4C68-8BEF-5F94102F9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6069013"/>
            <a:ext cx="1408113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LO@pace.edu" TargetMode="External"/><Relationship Id="rId2" Type="http://schemas.openxmlformats.org/officeDocument/2006/relationships/hyperlink" Target="mailto:programreview@pace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ce.edu/PROVO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ce.edu/PROVOST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26396" y="586855"/>
            <a:ext cx="4230100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 Program Submissions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31988" y="649480"/>
            <a:ext cx="5472332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atin typeface="+mn-lt"/>
              </a:rPr>
              <a:t>Instructions and Workflow including Important </a:t>
            </a:r>
            <a:r>
              <a:rPr lang="en-US" sz="2800" b="1" u="sng" dirty="0" err="1">
                <a:latin typeface="+mn-lt"/>
              </a:rPr>
              <a:t>FY25</a:t>
            </a:r>
            <a:r>
              <a:rPr lang="en-US" sz="2800" dirty="0">
                <a:latin typeface="+mn-lt"/>
              </a:rPr>
              <a:t> Submission Dates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1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95865" y="5300649"/>
            <a:ext cx="3952295" cy="673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Updated 9/1/22 – Rev 11/16/22 – Rev 3/17/23</a:t>
            </a:r>
            <a:endParaRPr lang="en-US" sz="1100" dirty="0"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BEE495-DC0F-49E0-AEE5-A69E534BC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412" y="5837760"/>
            <a:ext cx="12212412" cy="105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30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65202230"/>
              </p:ext>
            </p:extLst>
          </p:nvPr>
        </p:nvGraphicFramePr>
        <p:xfrm>
          <a:off x="970548" y="1339273"/>
          <a:ext cx="9018580" cy="4424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Approval Workflow</a:t>
            </a:r>
            <a:br>
              <a:rPr lang="en-US" sz="3600" dirty="0">
                <a:latin typeface="+mn-lt"/>
                <a:cs typeface="Times New Roman" panose="02020603050405020304" pitchFamily="18" charset="0"/>
              </a:rPr>
            </a:br>
            <a:br>
              <a:rPr lang="en-US" sz="3600" dirty="0">
                <a:latin typeface="+mn-lt"/>
                <a:cs typeface="Times New Roman" panose="02020603050405020304" pitchFamily="18" charset="0"/>
              </a:rPr>
            </a:br>
            <a:r>
              <a:rPr lang="en-US" sz="1600" dirty="0">
                <a:cs typeface="Times New Roman" panose="02020603050405020304" pitchFamily="18" charset="0"/>
              </a:rPr>
              <a:t>For new programs and/or programs that require additional financial resources:</a:t>
            </a:r>
          </a:p>
          <a:p>
            <a:b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6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>
                <a:latin typeface="+mn-lt"/>
                <a:cs typeface="Times New Roman" panose="02020603050405020304" pitchFamily="18" charset="0"/>
              </a:rPr>
              <a:t>FY25</a:t>
            </a:r>
            <a:r>
              <a:rPr lang="en-US" sz="3600" dirty="0">
                <a:latin typeface="+mn-lt"/>
                <a:cs typeface="Times New Roman" panose="02020603050405020304" pitchFamily="18" charset="0"/>
              </a:rPr>
              <a:t> Timeline</a:t>
            </a:r>
            <a:b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6018"/>
            <a:ext cx="1019111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cs typeface="Times New Roman" panose="02020603050405020304" pitchFamily="18" charset="0"/>
              </a:rPr>
              <a:t>For programs that require new financial resources, </a:t>
            </a:r>
            <a:r>
              <a:rPr lang="en-US" sz="1600" dirty="0">
                <a:cs typeface="Times New Roman" panose="02020603050405020304" pitchFamily="18" charset="0"/>
              </a:rPr>
              <a:t>the goal of this timeline is to align the financial, operational, and human resource needs with the annual budget cycle.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b="1" smtClean="0">
                <a:solidFill>
                  <a:schemeClr val="bg1"/>
                </a:solidFill>
              </a:rPr>
              <a:t>11</a:t>
            </a:fld>
            <a:endParaRPr lang="en-US" b="1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26192170"/>
              </p:ext>
            </p:extLst>
          </p:nvPr>
        </p:nvGraphicFramePr>
        <p:xfrm>
          <a:off x="1827628" y="1782763"/>
          <a:ext cx="8566485" cy="493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06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923" y="23978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531" y="1204062"/>
            <a:ext cx="10160269" cy="4983476"/>
          </a:xfrm>
        </p:spPr>
        <p:txBody>
          <a:bodyPr>
            <a:norm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Significant lead time is often needed to </a:t>
            </a:r>
            <a:r>
              <a:rPr lang="en-US" sz="1800" i="1" dirty="0">
                <a:cs typeface="Times New Roman" panose="02020603050405020304" pitchFamily="18" charset="0"/>
              </a:rPr>
              <a:t>prep</a:t>
            </a:r>
            <a:r>
              <a:rPr lang="en-US" sz="1800" dirty="0">
                <a:cs typeface="Times New Roman" panose="02020603050405020304" pitchFamily="18" charset="0"/>
              </a:rPr>
              <a:t> for program launches.  Examples include: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Prepping all marketing and recruiting materials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Creating the application in Slate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Creating the program web site and links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Creating program codes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Scheduling courses and assigning staff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Course development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Approving tuition pricing and aid packages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Creating orientations and onboarding for new students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Adding content to the university catalog</a:t>
            </a:r>
            <a:br>
              <a:rPr lang="en-US" sz="1800" dirty="0">
                <a:cs typeface="Times New Roman" panose="02020603050405020304" pitchFamily="18" charset="0"/>
              </a:rPr>
            </a:br>
            <a:endParaRPr lang="en-US" sz="1800" dirty="0">
              <a:cs typeface="Times New Roman" panose="02020603050405020304" pitchFamily="18" charset="0"/>
            </a:endParaRPr>
          </a:p>
          <a:p>
            <a:r>
              <a:rPr lang="en-US" sz="1800" dirty="0">
                <a:cs typeface="Times New Roman" panose="02020603050405020304" pitchFamily="18" charset="0"/>
              </a:rPr>
              <a:t>Consultation and notification with non-academic departments </a:t>
            </a:r>
            <a:r>
              <a:rPr lang="en-US" sz="1800" i="1" dirty="0">
                <a:cs typeface="Times New Roman" panose="02020603050405020304" pitchFamily="18" charset="0"/>
              </a:rPr>
              <a:t>(such as admissions, marketing, financial aid, enrollment management, tech support)</a:t>
            </a:r>
            <a:r>
              <a:rPr lang="en-US" sz="1800" dirty="0">
                <a:cs typeface="Times New Roman" panose="02020603050405020304" pitchFamily="18" charset="0"/>
              </a:rPr>
              <a:t> can be initiated while waiting for </a:t>
            </a:r>
            <a:r>
              <a:rPr lang="en-US" sz="1800" dirty="0" err="1">
                <a:cs typeface="Times New Roman" panose="02020603050405020304" pitchFamily="18" charset="0"/>
              </a:rPr>
              <a:t>NYS</a:t>
            </a:r>
            <a:r>
              <a:rPr lang="en-US" sz="1800" dirty="0">
                <a:cs typeface="Times New Roman" panose="02020603050405020304" pitchFamily="18" charset="0"/>
              </a:rPr>
              <a:t> approval.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b="1" smtClean="0">
                <a:solidFill>
                  <a:schemeClr val="bg1"/>
                </a:solidFill>
              </a:rPr>
              <a:t>12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42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eaLnBrk="1" hangingPunct="1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 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24026" y="649480"/>
            <a:ext cx="5940182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For questions on the NYSED approval process or Business Case Proposal and Financial Proforma, email </a:t>
            </a:r>
            <a:r>
              <a:rPr lang="en-US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programreview@pace.edu</a:t>
            </a:r>
            <a:r>
              <a:rPr lang="en-US" sz="2000" b="1" dirty="0"/>
              <a:t> 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For questions on MSCHE, email </a:t>
            </a:r>
            <a:r>
              <a:rPr lang="en-US" sz="20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ALO@pace.edu</a:t>
            </a:r>
            <a:r>
              <a:rPr lang="en-US" sz="2000" b="1" dirty="0"/>
              <a:t> 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Please visit the Pace University website:</a:t>
            </a:r>
          </a:p>
          <a:p>
            <a:pPr lvl="1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www.pace.edu/PROVOST</a:t>
            </a:r>
            <a:r>
              <a:rPr lang="en-US" sz="2000" b="1" dirty="0"/>
              <a:t> </a:t>
            </a:r>
            <a:r>
              <a:rPr lang="en-US" sz="2000" i="1" dirty="0"/>
              <a:t>(Polices and Forms)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13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423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791456"/>
            <a:ext cx="10102646" cy="5197811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cs typeface="Times New Roman" panose="02020603050405020304" pitchFamily="18" charset="0"/>
              </a:rPr>
              <a:t>Internal Review Grid  (</a:t>
            </a:r>
            <a:r>
              <a:rPr lang="en-US" sz="1800" b="1" dirty="0" err="1">
                <a:cs typeface="Times New Roman" panose="02020603050405020304" pitchFamily="18" charset="0"/>
              </a:rPr>
              <a:t>IRG</a:t>
            </a:r>
            <a:r>
              <a:rPr lang="en-US" sz="1800" b="1" dirty="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To be used for the review and approval for ALL ACADEMIC PROGRAM SUBMISSIONS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The Internal Review Grid provides a comprehensive summary of the review and approval steps needed for: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All undergraduate and graduate programs, courses, and non-credit bearing programs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Indicates which new programs and program revisions are required to be submitted to </a:t>
            </a:r>
            <a:r>
              <a:rPr lang="en-US" sz="1800" dirty="0" err="1">
                <a:cs typeface="Times New Roman" panose="02020603050405020304" pitchFamily="18" charset="0"/>
              </a:rPr>
              <a:t>NYS</a:t>
            </a:r>
            <a:r>
              <a:rPr lang="en-US" sz="1800" dirty="0">
                <a:cs typeface="Times New Roman" panose="02020603050405020304" pitchFamily="18" charset="0"/>
              </a:rPr>
              <a:t> for approval</a:t>
            </a:r>
            <a:br>
              <a:rPr lang="en-US" sz="1800" dirty="0">
                <a:cs typeface="Times New Roman" panose="02020603050405020304" pitchFamily="18" charset="0"/>
              </a:rPr>
            </a:br>
            <a:endParaRPr lang="en-US" sz="1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2.     </a:t>
            </a:r>
            <a:r>
              <a:rPr lang="en-US" sz="1800" b="1" dirty="0">
                <a:cs typeface="Times New Roman" panose="02020603050405020304" pitchFamily="18" charset="0"/>
              </a:rPr>
              <a:t>Business Case Proposal and Financial Proforma </a:t>
            </a:r>
          </a:p>
          <a:p>
            <a:pPr lvl="1"/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be completed for ONLY THOSE ACADEMIC PROGRAMS REQUIRING new financial resources </a:t>
            </a:r>
            <a:b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1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faculty, adjuncts, capital, space, supplies &amp; services, etc.)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These forms provide a comprehensive summary of the market demand and financial resources needed for the new program submission:</a:t>
            </a:r>
          </a:p>
          <a:p>
            <a:pPr lvl="2"/>
            <a:r>
              <a:rPr lang="en-US" sz="1800" b="1" dirty="0">
                <a:cs typeface="Times New Roman" panose="02020603050405020304" pitchFamily="18" charset="0"/>
              </a:rPr>
              <a:t>Business Case Proposal </a:t>
            </a:r>
            <a:r>
              <a:rPr lang="en-US" sz="1800" dirty="0">
                <a:cs typeface="Times New Roman" panose="02020603050405020304" pitchFamily="18" charset="0"/>
              </a:rPr>
              <a:t>provides a comprehensive market study and program assessment</a:t>
            </a:r>
          </a:p>
          <a:p>
            <a:pPr lvl="2"/>
            <a:r>
              <a:rPr lang="en-US" sz="1800" b="1" dirty="0">
                <a:cs typeface="Times New Roman" panose="02020603050405020304" pitchFamily="18" charset="0"/>
              </a:rPr>
              <a:t>Financial Proforma</a:t>
            </a:r>
            <a:r>
              <a:rPr lang="en-US" sz="1800" dirty="0">
                <a:cs typeface="Times New Roman" panose="02020603050405020304" pitchFamily="18" charset="0"/>
              </a:rPr>
              <a:t> provides a 5-year financial projection of enrollment, revenue, and profit</a:t>
            </a:r>
          </a:p>
          <a:p>
            <a:pPr lvl="3"/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See Deans Council presentation dates (slide 9 ) </a:t>
            </a:r>
            <a:br>
              <a:rPr lang="en-US" sz="1300" b="1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3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2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2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993" y="5645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Workflow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b="1" smtClean="0">
                <a:solidFill>
                  <a:schemeClr val="bg1"/>
                </a:solidFill>
              </a:rPr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DACC8E-7189-4C7E-A2AC-037859AE4035}"/>
              </a:ext>
            </a:extLst>
          </p:cNvPr>
          <p:cNvSpPr/>
          <p:nvPr/>
        </p:nvSpPr>
        <p:spPr>
          <a:xfrm>
            <a:off x="5306408" y="1145021"/>
            <a:ext cx="1597981" cy="72796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Undergraduate or Graduate Program Submission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6E83D6-8DAC-40EA-97C3-BB7F6EB5F416}"/>
              </a:ext>
            </a:extLst>
          </p:cNvPr>
          <p:cNvSpPr/>
          <p:nvPr/>
        </p:nvSpPr>
        <p:spPr>
          <a:xfrm>
            <a:off x="5319564" y="2204566"/>
            <a:ext cx="1597981" cy="72796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this program require new financial resources (faculty, adjuncts, capital, space)?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16B0DD-658E-4826-9EEE-601245A73847}"/>
              </a:ext>
            </a:extLst>
          </p:cNvPr>
          <p:cNvSpPr/>
          <p:nvPr/>
        </p:nvSpPr>
        <p:spPr>
          <a:xfrm>
            <a:off x="4930750" y="3297806"/>
            <a:ext cx="1016077" cy="13143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complete the necessary steps as outlined in the Internal Review Grid (IRG) on slides, 5-6.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1308AB-8765-4A4C-AC85-069FB315C81A}"/>
              </a:ext>
            </a:extLst>
          </p:cNvPr>
          <p:cNvSpPr/>
          <p:nvPr/>
        </p:nvSpPr>
        <p:spPr>
          <a:xfrm>
            <a:off x="6062153" y="3284521"/>
            <a:ext cx="1597981" cy="25609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yes, complete the necessary steps as outlined in the Internal Review Grid (IRG) on slides, 5-6. 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the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usiness Case Proposal and Financial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Proforma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described on slide 8.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important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FY25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(Fall 2024/ Spring 2025) submission deadlines and presentation dates to 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Deans Council as described on slide 9.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88D3F6-776E-4E25-BCDB-AB828540091D}"/>
              </a:ext>
            </a:extLst>
          </p:cNvPr>
          <p:cNvSpPr/>
          <p:nvPr/>
        </p:nvSpPr>
        <p:spPr>
          <a:xfrm>
            <a:off x="1947353" y="1141258"/>
            <a:ext cx="1597981" cy="727969"/>
          </a:xfrm>
          <a:prstGeom prst="rect">
            <a:avLst/>
          </a:prstGeom>
          <a:solidFill>
            <a:srgbClr val="00206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Revise Program Submission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A5245B-B12A-4AE2-A1E6-E2D60701CFDF}"/>
              </a:ext>
            </a:extLst>
          </p:cNvPr>
          <p:cNvSpPr/>
          <p:nvPr/>
        </p:nvSpPr>
        <p:spPr>
          <a:xfrm>
            <a:off x="8414925" y="1135277"/>
            <a:ext cx="1597981" cy="72796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Forms or Non-Credit Bearing Programs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942994-B68A-4589-92DD-6BEB23C9E281}"/>
              </a:ext>
            </a:extLst>
          </p:cNvPr>
          <p:cNvSpPr/>
          <p:nvPr/>
        </p:nvSpPr>
        <p:spPr>
          <a:xfrm>
            <a:off x="8416692" y="2188517"/>
            <a:ext cx="1597981" cy="72796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course have a proposed area of knowledge (AOK) designation?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58AACC-E0FF-4BA3-9B98-0CAB0E16E789}"/>
              </a:ext>
            </a:extLst>
          </p:cNvPr>
          <p:cNvSpPr/>
          <p:nvPr/>
        </p:nvSpPr>
        <p:spPr>
          <a:xfrm>
            <a:off x="8141902" y="3265285"/>
            <a:ext cx="1002097" cy="134682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complete the necessary steps as outlined in the Internal Review Grid (IRG) on slide 7.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CCC510-6860-4CFD-8A00-2FF4A95A33E1}"/>
              </a:ext>
            </a:extLst>
          </p:cNvPr>
          <p:cNvSpPr/>
          <p:nvPr/>
        </p:nvSpPr>
        <p:spPr>
          <a:xfrm>
            <a:off x="9202503" y="3274533"/>
            <a:ext cx="1170181" cy="225197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yes, complete the necessary steps for AOK designation as outlined in the Internal Review Grid (IRG) on slide 7.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the necessary steps for a new or course change procedure.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6FAA225-D5F3-4ACF-B46F-E86FAFE763C9}"/>
              </a:ext>
            </a:extLst>
          </p:cNvPr>
          <p:cNvSpPr/>
          <p:nvPr/>
        </p:nvSpPr>
        <p:spPr>
          <a:xfrm>
            <a:off x="1944903" y="2227630"/>
            <a:ext cx="1597981" cy="727969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this program require new financial resources (</a:t>
            </a:r>
            <a:r>
              <a:rPr lang="en-US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faculty, adjuncts, capital, space)?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4B2D041-69F4-458D-9996-E829092E9C7A}"/>
              </a:ext>
            </a:extLst>
          </p:cNvPr>
          <p:cNvSpPr/>
          <p:nvPr/>
        </p:nvSpPr>
        <p:spPr>
          <a:xfrm>
            <a:off x="1742604" y="3274135"/>
            <a:ext cx="1112553" cy="13379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complete the necessary steps as outlined in the Internal Review Grid (IRG) on slides, 5-7.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D851BF4-8FAB-411F-9857-0FBA7106967C}"/>
              </a:ext>
            </a:extLst>
          </p:cNvPr>
          <p:cNvSpPr/>
          <p:nvPr/>
        </p:nvSpPr>
        <p:spPr>
          <a:xfrm>
            <a:off x="2970898" y="3284522"/>
            <a:ext cx="1597980" cy="2560925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yes, complete the necessary steps as outlined in the Internal Review Grid (IRG) on slides, 5-7. 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the Business Case Proposal and Financial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Proforma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described on slide 8.</a:t>
            </a:r>
          </a:p>
          <a:p>
            <a:pPr algn="ctr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important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FY25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(Fall 2024/ Spring 2025) submission deadlines and presentation dates to 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Deans Council as described on slides 9.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2694769" y="1904897"/>
            <a:ext cx="1" cy="3082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D8C6564-90A3-4809-8E66-4554FEAEEC8E}"/>
              </a:ext>
            </a:extLst>
          </p:cNvPr>
          <p:cNvCxnSpPr/>
          <p:nvPr/>
        </p:nvCxnSpPr>
        <p:spPr>
          <a:xfrm flipH="1">
            <a:off x="9144000" y="1917796"/>
            <a:ext cx="1" cy="239696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6100213" y="1904897"/>
            <a:ext cx="1" cy="30827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6599532" y="2963632"/>
            <a:ext cx="1" cy="30827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5610929" y="2976599"/>
            <a:ext cx="1" cy="30827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2317779" y="2955598"/>
            <a:ext cx="1" cy="3082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4544061-AE87-416B-BC77-408B95004E1B}"/>
              </a:ext>
            </a:extLst>
          </p:cNvPr>
          <p:cNvCxnSpPr/>
          <p:nvPr/>
        </p:nvCxnSpPr>
        <p:spPr>
          <a:xfrm flipH="1">
            <a:off x="3306381" y="2971896"/>
            <a:ext cx="1" cy="3082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D8C6564-90A3-4809-8E66-4554FEAEEC8E}"/>
              </a:ext>
            </a:extLst>
          </p:cNvPr>
          <p:cNvCxnSpPr/>
          <p:nvPr/>
        </p:nvCxnSpPr>
        <p:spPr>
          <a:xfrm flipH="1">
            <a:off x="8641306" y="2976600"/>
            <a:ext cx="1" cy="26515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D8C6564-90A3-4809-8E66-4554FEAEEC8E}"/>
              </a:ext>
            </a:extLst>
          </p:cNvPr>
          <p:cNvCxnSpPr/>
          <p:nvPr/>
        </p:nvCxnSpPr>
        <p:spPr>
          <a:xfrm flipH="1">
            <a:off x="9595811" y="2971036"/>
            <a:ext cx="1" cy="27072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17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Internal Review Grid (IRG)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85279"/>
            <a:ext cx="9724031" cy="4116276"/>
          </a:xfrm>
        </p:spPr>
        <p:txBody>
          <a:bodyPr anchor="ctr">
            <a:norm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The Internal Review Grid provides a comprehensive summary of the review and approval steps needed for </a:t>
            </a:r>
            <a:r>
              <a:rPr lang="en-US" sz="1800" b="1" u="sng" dirty="0">
                <a:cs typeface="Times New Roman" panose="02020603050405020304" pitchFamily="18" charset="0"/>
              </a:rPr>
              <a:t>all</a:t>
            </a:r>
            <a:r>
              <a:rPr lang="en-US" sz="1800" dirty="0">
                <a:cs typeface="Times New Roman" panose="02020603050405020304" pitchFamily="18" charset="0"/>
              </a:rPr>
              <a:t> undergraduate and graduate programs, courses, and non-credit bearing programs</a:t>
            </a:r>
            <a:br>
              <a:rPr lang="en-US" sz="1800" dirty="0">
                <a:cs typeface="Times New Roman" panose="02020603050405020304" pitchFamily="18" charset="0"/>
              </a:rPr>
            </a:br>
            <a:endParaRPr lang="en-US" sz="1800" dirty="0">
              <a:cs typeface="Times New Roman" panose="02020603050405020304" pitchFamily="18" charset="0"/>
            </a:endParaRPr>
          </a:p>
          <a:p>
            <a:r>
              <a:rPr lang="en-US" sz="1800" dirty="0">
                <a:cs typeface="Times New Roman" panose="02020603050405020304" pitchFamily="18" charset="0"/>
              </a:rPr>
              <a:t>The Internal Review Grid indicates which new programs and program changes need to go to New York State for approval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i="1" dirty="0">
                <a:cs typeface="Times New Roman" panose="02020603050405020304" pitchFamily="18" charset="0"/>
              </a:rPr>
              <a:t>Please note that the </a:t>
            </a:r>
            <a:r>
              <a:rPr lang="en-US" sz="1600" i="1" dirty="0" err="1">
                <a:cs typeface="Times New Roman" panose="02020603050405020304" pitchFamily="18" charset="0"/>
              </a:rPr>
              <a:t>IRG</a:t>
            </a:r>
            <a:r>
              <a:rPr lang="en-US" sz="1600" i="1" dirty="0">
                <a:cs typeface="Times New Roman" panose="02020603050405020304" pitchFamily="18" charset="0"/>
              </a:rPr>
              <a:t> was approved by BOTH the NYCFC and Westchester FC on 2/5/20 &amp; 2/7/20, respectively.  </a:t>
            </a:r>
            <a:br>
              <a:rPr lang="en-US" sz="1600" i="1" dirty="0">
                <a:cs typeface="Times New Roman" panose="02020603050405020304" pitchFamily="18" charset="0"/>
              </a:rPr>
            </a:br>
            <a:r>
              <a:rPr lang="en-US" sz="1600" i="1" dirty="0">
                <a:cs typeface="Times New Roman" panose="02020603050405020304" pitchFamily="18" charset="0"/>
              </a:rPr>
              <a:t>Please note that Footnote #6 was added on 6/26/20 to conform to new Middle States Accreditation Requirements.</a:t>
            </a:r>
          </a:p>
          <a:p>
            <a:pPr marL="0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97E17A8-3D21-4FF7-8F93-C43B476CF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412" y="5837760"/>
            <a:ext cx="12212412" cy="105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6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lnSpc>
                <a:spcPct val="90000"/>
              </a:lnSpc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IRG – UG Degrees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AA6E3-C96F-40FD-B123-FD62E784D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3" y="632177"/>
            <a:ext cx="8147314" cy="564201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D6362-708B-448E-8661-81704FD0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5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410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lnSpc>
                <a:spcPct val="90000"/>
              </a:lnSpc>
              <a:spcAft>
                <a:spcPts val="600"/>
              </a:spcAft>
            </a:pP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IRG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GRAD Degrees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DD9E53-F0F1-4AFF-ABFD-32E32D4B3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3359" y="438754"/>
            <a:ext cx="8103885" cy="619947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B35D2-89D0-4996-A915-8B0CC27E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6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039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lnSpc>
                <a:spcPct val="90000"/>
              </a:lnSpc>
              <a:spcAft>
                <a:spcPts val="600"/>
              </a:spcAft>
            </a:pP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IRG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B35D2-89D0-4996-A915-8B0CC27E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7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CA2BB3-0180-4F87-8522-E1C0FED85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4" y="478712"/>
            <a:ext cx="8113771" cy="32074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B2BC20-7003-4AFF-9A69-4E23DED83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61" y="4164889"/>
            <a:ext cx="7979194" cy="189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2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lnSpc>
                <a:spcPct val="90000"/>
              </a:lnSpc>
              <a:spcAft>
                <a:spcPts val="600"/>
              </a:spcAft>
            </a:pP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    Business Case Proposal &amp; Financial Proforma </a:t>
            </a:r>
          </a:p>
        </p:txBody>
      </p:sp>
      <p:sp>
        <p:nvSpPr>
          <p:cNvPr id="2" name="Rectangle 1"/>
          <p:cNvSpPr/>
          <p:nvPr/>
        </p:nvSpPr>
        <p:spPr>
          <a:xfrm>
            <a:off x="1457558" y="1445998"/>
            <a:ext cx="9724031" cy="4392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following documents should be completed for </a:t>
            </a:r>
            <a:r>
              <a:rPr lang="en-US" b="1" u="sng" dirty="0">
                <a:latin typeface="+mn-lt"/>
              </a:rPr>
              <a:t>all</a:t>
            </a:r>
            <a:r>
              <a:rPr lang="en-US" dirty="0">
                <a:latin typeface="+mn-lt"/>
              </a:rPr>
              <a:t> academic program submissions requiring </a:t>
            </a:r>
            <a:r>
              <a:rPr lang="en-US" b="1" u="sng" dirty="0">
                <a:latin typeface="+mn-lt"/>
              </a:rPr>
              <a:t>new financial resources </a:t>
            </a:r>
            <a:r>
              <a:rPr lang="en-US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(</a:t>
            </a:r>
            <a:r>
              <a:rPr lang="en-US" i="1" dirty="0" err="1">
                <a:latin typeface="+mn-lt"/>
              </a:rPr>
              <a:t>eg</a:t>
            </a:r>
            <a:r>
              <a:rPr lang="en-US" i="1" dirty="0">
                <a:latin typeface="+mn-lt"/>
              </a:rPr>
              <a:t>, faculty, adjuncts, capital, space):</a:t>
            </a:r>
            <a:br>
              <a:rPr lang="en-US" i="1" dirty="0">
                <a:latin typeface="+mn-lt"/>
              </a:rPr>
            </a:br>
            <a:endParaRPr lang="en-US" i="1" dirty="0">
              <a:latin typeface="+mn-lt"/>
            </a:endParaRPr>
          </a:p>
          <a:p>
            <a:pPr marL="742950" lvl="1" indent="-22860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</a:rPr>
              <a:t>Business Case Program Proposal - </a:t>
            </a:r>
            <a:r>
              <a:rPr lang="en-US" dirty="0">
                <a:latin typeface="+mn-lt"/>
              </a:rPr>
              <a:t>a conclusive narrative of the program, including a comprehensive market study and program assessment </a:t>
            </a:r>
          </a:p>
          <a:p>
            <a:pPr marL="742950" lvl="1" indent="-228600" eaLnBrk="1" hangingPunct="1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</a:rPr>
              <a:t>Financial Proforma Model - </a:t>
            </a:r>
            <a:r>
              <a:rPr lang="en-US" dirty="0">
                <a:latin typeface="+mn-lt"/>
              </a:rPr>
              <a:t>A 5-year financial projection of enrollment, revenue and profit (see separate files for undergraduate and graduate/special programs)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  <a:p>
            <a:pPr marL="285750"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</a:rPr>
              <a:t>These documents will be presented at Deans Council </a:t>
            </a:r>
            <a:r>
              <a:rPr lang="en-US" b="1" i="1" dirty="0">
                <a:latin typeface="+mn-lt"/>
              </a:rPr>
              <a:t>(presentation dates on slide 9)</a:t>
            </a:r>
            <a:br>
              <a:rPr lang="en-US" b="1" i="1" dirty="0">
                <a:latin typeface="+mn-lt"/>
              </a:rPr>
            </a:br>
            <a:endParaRPr lang="en-US" b="1" i="1" dirty="0">
              <a:latin typeface="+mn-lt"/>
            </a:endParaRPr>
          </a:p>
          <a:p>
            <a:pPr marL="285750"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Please note that the Business Case Proposal and Financial Proforma templates can be found on the Pace website at </a:t>
            </a:r>
            <a:r>
              <a:rPr lang="en-US" dirty="0">
                <a:latin typeface="+mn-lt"/>
                <a:hlinkClick r:id="rId2"/>
              </a:rPr>
              <a:t>www.pace.edu/PROVOST </a:t>
            </a:r>
            <a:r>
              <a:rPr lang="en-US" i="1" dirty="0">
                <a:latin typeface="+mn-lt"/>
              </a:rPr>
              <a:t>(and select Polices and Forms)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51EDD34-3FBD-204D-9421-61970158617A}" type="slidenum">
              <a: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8</a:t>
            </a:fld>
            <a:endParaRPr lang="en-US" sz="1100" b="1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087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720" y="3834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Important Fall 2022 &amp; Spring 2023 Dates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– REVISED DATES</a:t>
            </a:r>
            <a:endParaRPr lang="en-US" sz="36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03948"/>
            <a:ext cx="8229600" cy="4525963"/>
          </a:xfrm>
        </p:spPr>
        <p:txBody>
          <a:bodyPr>
            <a:normAutofit/>
          </a:bodyPr>
          <a:lstStyle/>
          <a:p>
            <a:endParaRPr lang="en-US" sz="22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2369" y="988517"/>
            <a:ext cx="9600028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Please Note: This timeline </a:t>
            </a:r>
            <a:r>
              <a:rPr lang="en-US" sz="1600" b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16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applies to program submissions with </a:t>
            </a:r>
            <a:r>
              <a:rPr lang="en-US" sz="1600" b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new financial resource </a:t>
            </a:r>
            <a:r>
              <a:rPr lang="en-US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requests.</a:t>
            </a:r>
            <a:br>
              <a:rPr lang="en-US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6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 new programs requiring new financial resources </a:t>
            </a:r>
            <a:r>
              <a:rPr lang="en-US" sz="1600" b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must be fully approved by June 2023 </a:t>
            </a:r>
            <a:br>
              <a:rPr lang="en-US" sz="1600" b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inclusion in the FY25 Budget (Fall 2024/Spring 2025).</a:t>
            </a:r>
            <a:endParaRPr lang="en-US" sz="1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b="1" smtClean="0">
                <a:solidFill>
                  <a:schemeClr val="bg1"/>
                </a:solidFill>
              </a:rPr>
              <a:t>9</a:t>
            </a:fld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9891903"/>
              </p:ext>
            </p:extLst>
          </p:nvPr>
        </p:nvGraphicFramePr>
        <p:xfrm>
          <a:off x="818301" y="2142542"/>
          <a:ext cx="9600028" cy="355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686AD399-0209-4CB6-8DB7-565B6E2C3673}"/>
              </a:ext>
            </a:extLst>
          </p:cNvPr>
          <p:cNvSpPr/>
          <p:nvPr/>
        </p:nvSpPr>
        <p:spPr>
          <a:xfrm>
            <a:off x="3840480" y="3427344"/>
            <a:ext cx="309489" cy="516988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387AB8D-6203-4240-B8C7-71B7564AD528}"/>
              </a:ext>
            </a:extLst>
          </p:cNvPr>
          <p:cNvSpPr/>
          <p:nvPr/>
        </p:nvSpPr>
        <p:spPr>
          <a:xfrm>
            <a:off x="7099495" y="3404958"/>
            <a:ext cx="309489" cy="516988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8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1314</Words>
  <Application>Microsoft Office PowerPoint</Application>
  <PresentationFormat>Widescreen</PresentationFormat>
  <Paragraphs>141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Instructions</vt:lpstr>
      <vt:lpstr>Workflow Summary</vt:lpstr>
      <vt:lpstr>1.   Internal Review Grid (IRG)</vt:lpstr>
      <vt:lpstr>PowerPoint Presentation</vt:lpstr>
      <vt:lpstr>PowerPoint Presentation</vt:lpstr>
      <vt:lpstr>PowerPoint Presentation</vt:lpstr>
      <vt:lpstr>PowerPoint Presentation</vt:lpstr>
      <vt:lpstr>Important Fall 2022 &amp; Spring 2023 Dates – REVISED DATES</vt:lpstr>
      <vt:lpstr>PowerPoint Presentation</vt:lpstr>
      <vt:lpstr>FY25 Timeline </vt:lpstr>
      <vt:lpstr>Next Steps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Pagano, Cathy</cp:lastModifiedBy>
  <cp:revision>48</cp:revision>
  <dcterms:created xsi:type="dcterms:W3CDTF">2020-12-06T20:37:51Z</dcterms:created>
  <dcterms:modified xsi:type="dcterms:W3CDTF">2023-03-17T12:36:26Z</dcterms:modified>
</cp:coreProperties>
</file>