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8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3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1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5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4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2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4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5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9C9F7-C38C-4767-90C6-3EE8692EAFF8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32A9-C502-45DA-BA18-4D9AEADB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3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by/haeyoun-park" TargetMode="External"/><Relationship Id="rId2" Type="http://schemas.openxmlformats.org/officeDocument/2006/relationships/hyperlink" Target="https://www.nytimes.com/by/jeremy-ashkena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www.nytimes.com/by/adam-pear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17650" y="382951"/>
            <a:ext cx="40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Ethnicity and Race  Perspective</a:t>
            </a:r>
            <a:endParaRPr lang="en-US" sz="2400" dirty="0"/>
          </a:p>
        </p:txBody>
      </p:sp>
      <p:pic>
        <p:nvPicPr>
          <p:cNvPr id="1026" name="Picture 2" descr="https://www.insidehighered.com/sites/default/server_files/media/Screen%20Shot%202017-04-25%20at%208.07.21%20P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86" y="1642645"/>
            <a:ext cx="4706321" cy="320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384431" y="900081"/>
            <a:ext cx="32219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https://nscresearchcenter.org/signaturereport12-supplement-2/</a:t>
            </a:r>
            <a:endParaRPr lang="en-US" sz="900" dirty="0"/>
          </a:p>
        </p:txBody>
      </p:sp>
      <p:sp>
        <p:nvSpPr>
          <p:cNvPr id="13" name="Rectangle 12"/>
          <p:cNvSpPr/>
          <p:nvPr/>
        </p:nvSpPr>
        <p:spPr>
          <a:xfrm>
            <a:off x="861180" y="5108974"/>
            <a:ext cx="390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White and Asian students completed their programs at similar rates -- 62 percent and 63.2 percent,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while Hispanic and black students graduated at rates of 45.8 percent and 38 percent, respectively.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1302137" y="823483"/>
            <a:ext cx="316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National Student Clearinghouse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29406" y="5108973"/>
            <a:ext cx="43375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B</a:t>
            </a:r>
            <a:r>
              <a:rPr lang="en-US" sz="1100" dirty="0" smtClean="0"/>
              <a:t>lack and Hispanic students were no more likely to transfer and graduate somewhere 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Black and Hispanic students in fact, in most cases, they were less likely to graduate</a:t>
            </a:r>
            <a:endParaRPr lang="en-US" sz="1100" dirty="0"/>
          </a:p>
        </p:txBody>
      </p:sp>
      <p:pic>
        <p:nvPicPr>
          <p:cNvPr id="1028" name="Picture 4" descr="https://nscresearchcenter.org/wp-content/uploads/WP-Signature12B-fig7-e14920997175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962" y="2102371"/>
            <a:ext cx="5038982" cy="274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6271846" y="1656789"/>
            <a:ext cx="38158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800" b="1" i="0" dirty="0" smtClean="0">
                <a:solidFill>
                  <a:srgbClr val="333333"/>
                </a:solidFill>
                <a:effectLst/>
                <a:latin typeface="Bree Serif"/>
              </a:rPr>
              <a:t>Figure 7. Six-Year Outcomes by Race and Ethnicity and Gender (N=2,315,562)*</a:t>
            </a:r>
            <a:endParaRPr lang="en-US" sz="800" b="1" i="0" dirty="0">
              <a:solidFill>
                <a:srgbClr val="333333"/>
              </a:solidFill>
              <a:effectLst/>
              <a:latin typeface="Bree Serif"/>
            </a:endParaRPr>
          </a:p>
        </p:txBody>
      </p:sp>
    </p:spTree>
    <p:extLst>
      <p:ext uri="{BB962C8B-B14F-4D97-AF65-F5344CB8AC3E}">
        <p14:creationId xmlns:p14="http://schemas.microsoft.com/office/powerpoint/2010/main" val="26605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388" y="1499449"/>
            <a:ext cx="4877223" cy="38591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2527" y="211015"/>
            <a:ext cx="40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Ethnicity and Race  Perspective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67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how to address ethnicity and race perspectives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Independent college frame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Acceptance letter: </a:t>
            </a:r>
          </a:p>
          <a:p>
            <a:pPr lvl="1"/>
            <a:r>
              <a:rPr lang="en-US" dirty="0" smtClean="0"/>
              <a:t>“…I m delighted that you and your family decided that you should attend Stanford University..”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Community college frame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Acceptance letter: </a:t>
            </a:r>
          </a:p>
          <a:p>
            <a:pPr lvl="1"/>
            <a:r>
              <a:rPr lang="en-US" dirty="0" smtClean="0"/>
              <a:t>Together with the Stanford community, you will have many opportunities to explore new areas and to learn from </a:t>
            </a:r>
            <a:r>
              <a:rPr lang="en-US" dirty="0" err="1" smtClean="0"/>
              <a:t>yur</a:t>
            </a:r>
            <a:r>
              <a:rPr lang="en-US" dirty="0" smtClean="0"/>
              <a:t> experiences and interactions with your peers”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3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6138" y="758207"/>
            <a:ext cx="1016976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0" i="0" dirty="0" smtClean="0">
                <a:solidFill>
                  <a:srgbClr val="000000"/>
                </a:solidFill>
                <a:effectLst/>
                <a:latin typeface="nyt-cheltenham"/>
              </a:rPr>
              <a:t>Even With Affirmative Action, Blacks</a:t>
            </a:r>
            <a:br>
              <a:rPr lang="en-US" sz="3200" b="0" i="0" dirty="0" smtClean="0">
                <a:solidFill>
                  <a:srgbClr val="000000"/>
                </a:solidFill>
                <a:effectLst/>
                <a:latin typeface="nyt-cheltenham"/>
              </a:rPr>
            </a:br>
            <a:r>
              <a:rPr lang="en-US" sz="3200" b="0" i="0" dirty="0" smtClean="0">
                <a:solidFill>
                  <a:srgbClr val="000000"/>
                </a:solidFill>
                <a:effectLst/>
                <a:latin typeface="nyt-cheltenham"/>
              </a:rPr>
              <a:t>and Hispanics Are More Underrepresented</a:t>
            </a:r>
            <a:br>
              <a:rPr lang="en-US" sz="3200" b="0" i="0" dirty="0" smtClean="0">
                <a:solidFill>
                  <a:srgbClr val="000000"/>
                </a:solidFill>
                <a:effectLst/>
                <a:latin typeface="nyt-cheltenham"/>
              </a:rPr>
            </a:br>
            <a:r>
              <a:rPr lang="en-US" sz="3200" b="0" i="0" dirty="0" smtClean="0">
                <a:solidFill>
                  <a:srgbClr val="000000"/>
                </a:solidFill>
                <a:effectLst/>
                <a:latin typeface="nyt-cheltenham"/>
              </a:rPr>
              <a:t>at Top Colleges Than 35 Years Ago</a:t>
            </a:r>
          </a:p>
          <a:p>
            <a:pPr algn="ctr"/>
            <a:r>
              <a:rPr lang="en-US" b="1" i="0" dirty="0" smtClean="0">
                <a:solidFill>
                  <a:srgbClr val="333333"/>
                </a:solidFill>
                <a:effectLst/>
                <a:latin typeface="nyt-cheltenham-sh"/>
              </a:rPr>
              <a:t>By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nyt-cheltenham-sh"/>
                <a:hlinkClick r:id="rId2" tooltip="More Articles by Jeremy Ashkenas"/>
              </a:rPr>
              <a:t>JEREMY ASHKENAS</a:t>
            </a:r>
            <a:r>
              <a:rPr lang="en-US" b="1" i="0" dirty="0" smtClean="0">
                <a:solidFill>
                  <a:srgbClr val="333333"/>
                </a:solidFill>
                <a:effectLst/>
                <a:latin typeface="nyt-cheltenham-sh"/>
              </a:rPr>
              <a:t>,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nyt-cheltenham-sh"/>
                <a:hlinkClick r:id="rId3" tooltip="More Articles by Haeyoun Park"/>
              </a:rPr>
              <a:t>HAEYOUN PARK</a:t>
            </a:r>
            <a:r>
              <a:rPr lang="en-US" b="1" i="0" dirty="0" smtClean="0">
                <a:solidFill>
                  <a:srgbClr val="333333"/>
                </a:solidFill>
                <a:effectLst/>
                <a:latin typeface="nyt-cheltenham-sh"/>
              </a:rPr>
              <a:t> and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nyt-cheltenham-sh"/>
                <a:hlinkClick r:id="rId4" tooltip="More Articles by Adam Pearce"/>
              </a:rPr>
              <a:t>ADAM PEARCE</a:t>
            </a:r>
            <a:r>
              <a:rPr lang="en-US" b="1" i="0" dirty="0" smtClean="0">
                <a:solidFill>
                  <a:srgbClr val="333333"/>
                </a:solidFill>
                <a:effectLst/>
                <a:latin typeface="nyt-cheltenham-sh"/>
              </a:rPr>
              <a:t> 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AUG. 24, 2017</a:t>
            </a:r>
            <a:endParaRPr lang="en-US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54949" y="2995172"/>
            <a:ext cx="6096000" cy="1817147"/>
            <a:chOff x="-64097" y="2051469"/>
            <a:chExt cx="6096000" cy="1817147"/>
          </a:xfrm>
        </p:grpSpPr>
        <p:pic>
          <p:nvPicPr>
            <p:cNvPr id="3074" name="Picture 2" descr="https://static01.nyt.com/newsgraphics/2017/08/03/affirmative-action-colleges/a40217844a0b4825f019c18d8ee74a68c15c10c8/affirmative-action-2-Artboard_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5145" y="2102583"/>
              <a:ext cx="3757517" cy="17660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-64097" y="3255891"/>
              <a:ext cx="6096000" cy="5693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100" b="1" i="0" dirty="0" smtClean="0">
                  <a:solidFill>
                    <a:srgbClr val="000000"/>
                  </a:solidFill>
                  <a:effectLst/>
                  <a:latin typeface="nyt-franklin"/>
                </a:rPr>
                <a:t>Whites   Asians    Hispanics       Blacks</a:t>
              </a:r>
            </a:p>
            <a:p>
              <a:pPr algn="ctr"/>
              <a:r>
                <a:rPr lang="en-US" sz="1000" b="0" i="0" dirty="0" smtClean="0">
                  <a:solidFill>
                    <a:srgbClr val="666666"/>
                  </a:solidFill>
                  <a:effectLst/>
                  <a:latin typeface="nyt-franklin"/>
                </a:rPr>
                <a:t>How much more or less each group is represented among freshmen at top colleges relative to the U.S. population</a:t>
              </a:r>
              <a:endParaRPr lang="en-US" sz="1000" b="0" i="0" dirty="0">
                <a:solidFill>
                  <a:srgbClr val="666666"/>
                </a:solidFill>
                <a:effectLst/>
                <a:latin typeface="nyt-franklin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5830" y="2339268"/>
              <a:ext cx="13685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Over represented</a:t>
              </a:r>
            </a:p>
            <a:p>
              <a:endParaRPr lang="en-US" sz="1200" dirty="0"/>
            </a:p>
            <a:p>
              <a:r>
                <a:rPr lang="en-US" sz="1200" dirty="0" smtClean="0"/>
                <a:t>Under represented</a:t>
              </a:r>
              <a:endParaRPr lang="en-US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02370" y="2051469"/>
              <a:ext cx="41710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+8</a:t>
              </a:r>
            </a:p>
            <a:p>
              <a:r>
                <a:rPr lang="en-US" dirty="0" smtClean="0"/>
                <a:t>+4</a:t>
              </a:r>
            </a:p>
            <a:p>
              <a:r>
                <a:rPr lang="en-US" dirty="0" smtClean="0"/>
                <a:t>-4</a:t>
              </a:r>
            </a:p>
            <a:p>
              <a:r>
                <a:rPr lang="en-US" dirty="0" smtClean="0"/>
                <a:t>-8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09627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Bree Serif</vt:lpstr>
      <vt:lpstr>Calibri</vt:lpstr>
      <vt:lpstr>Calibri Light</vt:lpstr>
      <vt:lpstr>Georgia</vt:lpstr>
      <vt:lpstr>nyt-cheltenham</vt:lpstr>
      <vt:lpstr>nyt-cheltenham-sh</vt:lpstr>
      <vt:lpstr>nyt-franklin</vt:lpstr>
      <vt:lpstr>Office Theme</vt:lpstr>
      <vt:lpstr>PowerPoint Presentation</vt:lpstr>
      <vt:lpstr>PowerPoint Presentation</vt:lpstr>
      <vt:lpstr>Examples of how to address ethnicity and race perspectives</vt:lpstr>
      <vt:lpstr>PowerPoint Presentation</vt:lpstr>
    </vt:vector>
  </TitlesOfParts>
  <Company>Hunter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Vanya Quinones-Jenab</dc:creator>
  <cp:lastModifiedBy>Vanya Quinones-Jenab</cp:lastModifiedBy>
  <cp:revision>6</cp:revision>
  <dcterms:created xsi:type="dcterms:W3CDTF">2018-06-15T10:01:41Z</dcterms:created>
  <dcterms:modified xsi:type="dcterms:W3CDTF">2018-06-15T10:47:58Z</dcterms:modified>
</cp:coreProperties>
</file>