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2" r:id="rId2"/>
    <p:sldId id="300" r:id="rId3"/>
    <p:sldId id="339" r:id="rId4"/>
    <p:sldId id="346" r:id="rId5"/>
    <p:sldId id="340" r:id="rId6"/>
    <p:sldId id="306" r:id="rId7"/>
    <p:sldId id="312" r:id="rId8"/>
    <p:sldId id="307" r:id="rId9"/>
    <p:sldId id="313" r:id="rId10"/>
    <p:sldId id="308" r:id="rId11"/>
    <p:sldId id="314" r:id="rId12"/>
    <p:sldId id="309" r:id="rId13"/>
    <p:sldId id="315" r:id="rId14"/>
    <p:sldId id="341" r:id="rId15"/>
    <p:sldId id="347" r:id="rId16"/>
    <p:sldId id="348" r:id="rId17"/>
    <p:sldId id="328" r:id="rId18"/>
    <p:sldId id="333" r:id="rId19"/>
    <p:sldId id="349" r:id="rId20"/>
    <p:sldId id="316" r:id="rId21"/>
  </p:sldIdLst>
  <p:sldSz cx="9144000" cy="6858000" type="screen4x3"/>
  <p:notesSz cx="6980238" cy="9210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61">
          <p15:clr>
            <a:srgbClr val="A4A3A4"/>
          </p15:clr>
        </p15:guide>
        <p15:guide id="2" pos="28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snapToGrid="0" showGuides="1">
      <p:cViewPr varScale="1">
        <p:scale>
          <a:sx n="70" d="100"/>
          <a:sy n="70" d="100"/>
        </p:scale>
        <p:origin x="1392" y="72"/>
      </p:cViewPr>
      <p:guideLst>
        <p:guide orient="horz" pos="3561"/>
        <p:guide pos="28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188" cy="4603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4463" y="0"/>
            <a:ext cx="3024187" cy="460375"/>
          </a:xfrm>
          <a:prstGeom prst="rect">
            <a:avLst/>
          </a:prstGeom>
        </p:spPr>
        <p:txBody>
          <a:bodyPr vert="horz" lIns="91440" tIns="45720" rIns="91440" bIns="45720" rtlCol="0"/>
          <a:lstStyle>
            <a:lvl1pPr algn="r">
              <a:defRPr sz="1200"/>
            </a:lvl1pPr>
          </a:lstStyle>
          <a:p>
            <a:fld id="{4C71201E-B667-41D2-84B2-08E8615AC7D2}" type="datetimeFigureOut">
              <a:rPr lang="en-US" smtClean="0"/>
              <a:pPr/>
              <a:t>6/8/2017</a:t>
            </a:fld>
            <a:endParaRPr lang="en-US" dirty="0"/>
          </a:p>
        </p:txBody>
      </p:sp>
      <p:sp>
        <p:nvSpPr>
          <p:cNvPr id="4" name="Slide Image Placeholder 3"/>
          <p:cNvSpPr>
            <a:spLocks noGrp="1" noRot="1" noChangeAspect="1"/>
          </p:cNvSpPr>
          <p:nvPr>
            <p:ph type="sldImg" idx="2"/>
          </p:nvPr>
        </p:nvSpPr>
        <p:spPr>
          <a:xfrm>
            <a:off x="1187450" y="690563"/>
            <a:ext cx="4605338" cy="34544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375150"/>
            <a:ext cx="5583238" cy="4144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48713"/>
            <a:ext cx="3024188" cy="4603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4463" y="8748713"/>
            <a:ext cx="3024187" cy="460375"/>
          </a:xfrm>
          <a:prstGeom prst="rect">
            <a:avLst/>
          </a:prstGeom>
        </p:spPr>
        <p:txBody>
          <a:bodyPr vert="horz" lIns="91440" tIns="45720" rIns="91440" bIns="45720" rtlCol="0" anchor="b"/>
          <a:lstStyle>
            <a:lvl1pPr algn="r">
              <a:defRPr sz="1200"/>
            </a:lvl1pPr>
          </a:lstStyle>
          <a:p>
            <a:fld id="{53AAFA84-86F2-4B51-9637-D3C4B32F4E23}" type="slidenum">
              <a:rPr lang="en-US" smtClean="0"/>
              <a:pPr/>
              <a:t>‹#›</a:t>
            </a:fld>
            <a:endParaRPr lang="en-US" dirty="0"/>
          </a:p>
        </p:txBody>
      </p:sp>
    </p:spTree>
    <p:extLst>
      <p:ext uri="{BB962C8B-B14F-4D97-AF65-F5344CB8AC3E}">
        <p14:creationId xmlns:p14="http://schemas.microsoft.com/office/powerpoint/2010/main" val="2296033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87CA78D-B098-4139-A5E7-8DB624D0B563}" type="datetime1">
              <a:rPr lang="en-US" smtClean="0"/>
              <a:pPr/>
              <a:t>6/8/2017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96DCEBD-BBED-41F1-A14E-02729B71C084}" type="slidenum">
              <a:rPr lang="en-US" smtClean="0"/>
              <a:pPr/>
              <a:t>‹#›</a:t>
            </a:fld>
            <a:endParaRPr lang="en-US" dirty="0"/>
          </a:p>
        </p:txBody>
      </p:sp>
    </p:spTree>
    <p:extLst>
      <p:ext uri="{BB962C8B-B14F-4D97-AF65-F5344CB8AC3E}">
        <p14:creationId xmlns:p14="http://schemas.microsoft.com/office/powerpoint/2010/main" val="355702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EDAA95-0EF2-40F3-87A6-30352E156EFA}" type="datetime1">
              <a:rPr lang="en-US" smtClean="0"/>
              <a:pPr/>
              <a:t>6/8/2017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96DCEBD-BBED-41F1-A14E-02729B71C084}" type="slidenum">
              <a:rPr lang="en-US" smtClean="0"/>
              <a:pPr/>
              <a:t>‹#›</a:t>
            </a:fld>
            <a:endParaRPr lang="en-US" dirty="0"/>
          </a:p>
        </p:txBody>
      </p:sp>
    </p:spTree>
    <p:extLst>
      <p:ext uri="{BB962C8B-B14F-4D97-AF65-F5344CB8AC3E}">
        <p14:creationId xmlns:p14="http://schemas.microsoft.com/office/powerpoint/2010/main" val="4038299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65EE47-6A9C-49B1-928A-A4F5399D4AB7}" type="datetime1">
              <a:rPr lang="en-US" smtClean="0"/>
              <a:pPr/>
              <a:t>6/8/2017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96DCEBD-BBED-41F1-A14E-02729B71C084}" type="slidenum">
              <a:rPr lang="en-US" smtClean="0"/>
              <a:pPr/>
              <a:t>‹#›</a:t>
            </a:fld>
            <a:endParaRPr lang="en-US" dirty="0"/>
          </a:p>
        </p:txBody>
      </p:sp>
    </p:spTree>
    <p:extLst>
      <p:ext uri="{BB962C8B-B14F-4D97-AF65-F5344CB8AC3E}">
        <p14:creationId xmlns:p14="http://schemas.microsoft.com/office/powerpoint/2010/main" val="534407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86B866-0B49-473E-A97C-DF2AF21AB099}" type="datetime1">
              <a:rPr lang="en-US" smtClean="0"/>
              <a:pPr/>
              <a:t>6/8/2017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96DCEBD-BBED-41F1-A14E-02729B71C084}" type="slidenum">
              <a:rPr lang="en-US" smtClean="0"/>
              <a:pPr/>
              <a:t>‹#›</a:t>
            </a:fld>
            <a:endParaRPr lang="en-US" dirty="0"/>
          </a:p>
        </p:txBody>
      </p:sp>
    </p:spTree>
    <p:extLst>
      <p:ext uri="{BB962C8B-B14F-4D97-AF65-F5344CB8AC3E}">
        <p14:creationId xmlns:p14="http://schemas.microsoft.com/office/powerpoint/2010/main" val="533762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0B8DE4-B470-4639-90B1-8994AF1C9EB6}" type="datetime1">
              <a:rPr lang="en-US" smtClean="0"/>
              <a:pPr/>
              <a:t>6/8/2017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096DCEBD-BBED-41F1-A14E-02729B71C084}" type="slidenum">
              <a:rPr lang="en-US" smtClean="0"/>
              <a:pPr/>
              <a:t>‹#›</a:t>
            </a:fld>
            <a:endParaRPr lang="en-US" dirty="0"/>
          </a:p>
        </p:txBody>
      </p:sp>
    </p:spTree>
    <p:extLst>
      <p:ext uri="{BB962C8B-B14F-4D97-AF65-F5344CB8AC3E}">
        <p14:creationId xmlns:p14="http://schemas.microsoft.com/office/powerpoint/2010/main" val="161726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285CE8-D3AF-4F3B-9ECF-E4CA60B7A6B5}" type="datetime1">
              <a:rPr lang="en-US" smtClean="0"/>
              <a:pPr/>
              <a:t>6/8/2017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096DCEBD-BBED-41F1-A14E-02729B71C084}" type="slidenum">
              <a:rPr lang="en-US" smtClean="0"/>
              <a:pPr/>
              <a:t>‹#›</a:t>
            </a:fld>
            <a:endParaRPr lang="en-US" dirty="0"/>
          </a:p>
        </p:txBody>
      </p:sp>
    </p:spTree>
    <p:extLst>
      <p:ext uri="{BB962C8B-B14F-4D97-AF65-F5344CB8AC3E}">
        <p14:creationId xmlns:p14="http://schemas.microsoft.com/office/powerpoint/2010/main" val="125493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1704D6-084F-424B-97E5-89E4E0B85EFE}" type="datetime1">
              <a:rPr lang="en-US" smtClean="0"/>
              <a:pPr/>
              <a:t>6/8/2017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096DCEBD-BBED-41F1-A14E-02729B71C084}" type="slidenum">
              <a:rPr lang="en-US" smtClean="0"/>
              <a:pPr/>
              <a:t>‹#›</a:t>
            </a:fld>
            <a:endParaRPr lang="en-US" dirty="0"/>
          </a:p>
        </p:txBody>
      </p:sp>
    </p:spTree>
    <p:extLst>
      <p:ext uri="{BB962C8B-B14F-4D97-AF65-F5344CB8AC3E}">
        <p14:creationId xmlns:p14="http://schemas.microsoft.com/office/powerpoint/2010/main" val="2935391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D6F0FC-7049-44A7-AEA1-8CCC60FE2666}" type="datetime1">
              <a:rPr lang="en-US" smtClean="0"/>
              <a:pPr/>
              <a:t>6/8/2017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096DCEBD-BBED-41F1-A14E-02729B71C084}" type="slidenum">
              <a:rPr lang="en-US" smtClean="0"/>
              <a:pPr/>
              <a:t>‹#›</a:t>
            </a:fld>
            <a:endParaRPr lang="en-US" dirty="0"/>
          </a:p>
        </p:txBody>
      </p:sp>
    </p:spTree>
    <p:extLst>
      <p:ext uri="{BB962C8B-B14F-4D97-AF65-F5344CB8AC3E}">
        <p14:creationId xmlns:p14="http://schemas.microsoft.com/office/powerpoint/2010/main" val="3436760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670D6-A74F-429A-9560-39954CC4E7CE}" type="datetime1">
              <a:rPr lang="en-US" smtClean="0"/>
              <a:pPr/>
              <a:t>6/8/2017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096DCEBD-BBED-41F1-A14E-02729B71C084}" type="slidenum">
              <a:rPr lang="en-US" smtClean="0"/>
              <a:pPr/>
              <a:t>‹#›</a:t>
            </a:fld>
            <a:endParaRPr lang="en-US" dirty="0"/>
          </a:p>
        </p:txBody>
      </p:sp>
    </p:spTree>
    <p:extLst>
      <p:ext uri="{BB962C8B-B14F-4D97-AF65-F5344CB8AC3E}">
        <p14:creationId xmlns:p14="http://schemas.microsoft.com/office/powerpoint/2010/main" val="125321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23E073-273E-4CE0-9DA3-77D543975E1F}" type="datetime1">
              <a:rPr lang="en-US" smtClean="0"/>
              <a:pPr/>
              <a:t>6/8/2017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096DCEBD-BBED-41F1-A14E-02729B71C084}" type="slidenum">
              <a:rPr lang="en-US" smtClean="0"/>
              <a:pPr/>
              <a:t>‹#›</a:t>
            </a:fld>
            <a:endParaRPr lang="en-US" dirty="0"/>
          </a:p>
        </p:txBody>
      </p:sp>
    </p:spTree>
    <p:extLst>
      <p:ext uri="{BB962C8B-B14F-4D97-AF65-F5344CB8AC3E}">
        <p14:creationId xmlns:p14="http://schemas.microsoft.com/office/powerpoint/2010/main" val="196600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3F7BA-314E-42A5-91B8-029DD766EAEE}" type="datetime1">
              <a:rPr lang="en-US" smtClean="0"/>
              <a:pPr/>
              <a:t>6/8/2017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096DCEBD-BBED-41F1-A14E-02729B71C084}" type="slidenum">
              <a:rPr lang="en-US" smtClean="0"/>
              <a:pPr/>
              <a:t>‹#›</a:t>
            </a:fld>
            <a:endParaRPr lang="en-US" dirty="0"/>
          </a:p>
        </p:txBody>
      </p:sp>
    </p:spTree>
    <p:extLst>
      <p:ext uri="{BB962C8B-B14F-4D97-AF65-F5344CB8AC3E}">
        <p14:creationId xmlns:p14="http://schemas.microsoft.com/office/powerpoint/2010/main" val="1516216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4500" y="91758"/>
            <a:ext cx="8229600" cy="603186"/>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960120"/>
            <a:ext cx="8229600" cy="516604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0" y="6492875"/>
            <a:ext cx="2133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7F560AFD-7F0C-4B7E-9FB2-369F3A381F1B}" type="datetime1">
              <a:rPr lang="en-US" smtClean="0"/>
              <a:pPr/>
              <a:t>6/8/2017</a:t>
            </a:fld>
            <a:endParaRPr lang="en-US" dirty="0"/>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96DCEBD-BBED-41F1-A14E-02729B71C084}" type="slidenum">
              <a:rPr lang="en-US" smtClean="0"/>
              <a:pPr/>
              <a:t>‹#›</a:t>
            </a:fld>
            <a:endParaRPr lang="en-US" dirty="0"/>
          </a:p>
        </p:txBody>
      </p:sp>
      <p:cxnSp>
        <p:nvCxnSpPr>
          <p:cNvPr id="8" name="Straight Connector 7"/>
          <p:cNvCxnSpPr/>
          <p:nvPr userDrawn="1"/>
        </p:nvCxnSpPr>
        <p:spPr>
          <a:xfrm>
            <a:off x="0" y="612648"/>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405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pace.edu/pace-path/coaching-mentoring" TargetMode="Externa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pace.edu/pace-path/co-curricular-activities" TargetMode="Externa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pace.edu/pace-path/learning-goal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playlist?list=PLXEzBdQuBtC__xdS7aDqA5HDx539yw4t3" TargetMode="External"/><Relationship Id="rId2" Type="http://schemas.openxmlformats.org/officeDocument/2006/relationships/hyperlink" Target="http://www.pace.edu/path"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2.jpeg"/><Relationship Id="rId4" Type="http://schemas.openxmlformats.org/officeDocument/2006/relationships/hyperlink" Target="https://issuu.com/urmarketing/docs/pace_path_brochure_issue_web"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pace.edu/pace-path/purposeful-planning" TargetMode="Externa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pace.edu/pace-path/schools-colleges" TargetMode="External"/><Relationship Id="rId1" Type="http://schemas.openxmlformats.org/officeDocument/2006/relationships/slideLayout" Target="../slideLayouts/slideLayout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500" y="138893"/>
            <a:ext cx="8229600" cy="603186"/>
          </a:xfrm>
        </p:spPr>
        <p:txBody>
          <a:bodyPr/>
          <a:lstStyle/>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31877" y="1058091"/>
            <a:ext cx="8229600" cy="5166043"/>
          </a:xfrm>
        </p:spPr>
        <p:txBody>
          <a:bodyPr>
            <a:noAutofit/>
          </a:bodyPr>
          <a:lstStyle/>
          <a:p>
            <a:pPr algn="ctr">
              <a:spcBef>
                <a:spcPts val="1200"/>
              </a:spcBef>
              <a:buNone/>
            </a:pPr>
            <a:endParaRPr lang="en-US" sz="800" dirty="0" smtClean="0">
              <a:latin typeface="Lucida Bright" panose="02040602050505020304" pitchFamily="18" charset="0"/>
            </a:endParaRPr>
          </a:p>
          <a:p>
            <a:pPr marL="0" indent="0" algn="ctr">
              <a:buNone/>
            </a:pPr>
            <a:r>
              <a:rPr lang="en-US" sz="3200" b="1" dirty="0"/>
              <a:t>Pace Path to </a:t>
            </a:r>
            <a:r>
              <a:rPr lang="en-US" sz="3200" b="1" dirty="0" smtClean="0"/>
              <a:t>Success</a:t>
            </a:r>
            <a:r>
              <a:rPr lang="en-US" sz="3200" b="1" dirty="0"/>
              <a:t>: </a:t>
            </a:r>
            <a:r>
              <a:rPr lang="en-US" sz="3200" b="1" dirty="0" smtClean="0"/>
              <a:t>Combining Academic </a:t>
            </a:r>
            <a:r>
              <a:rPr lang="en-US" sz="3200" b="1" dirty="0"/>
              <a:t>and </a:t>
            </a:r>
            <a:r>
              <a:rPr lang="en-US" sz="3200" b="1" dirty="0" smtClean="0"/>
              <a:t>Real-World </a:t>
            </a:r>
            <a:r>
              <a:rPr lang="en-US" sz="3200" b="1" dirty="0"/>
              <a:t>E</a:t>
            </a:r>
            <a:r>
              <a:rPr lang="en-US" sz="3200" b="1" dirty="0" smtClean="0"/>
              <a:t>xperiences </a:t>
            </a:r>
            <a:r>
              <a:rPr lang="en-US" sz="3200" b="1" dirty="0"/>
              <a:t>through </a:t>
            </a:r>
            <a:r>
              <a:rPr lang="en-US" sz="3200" b="1" dirty="0" smtClean="0"/>
              <a:t>Purposeful </a:t>
            </a:r>
            <a:r>
              <a:rPr lang="en-US" sz="3200" b="1" dirty="0"/>
              <a:t>P</a:t>
            </a:r>
            <a:r>
              <a:rPr lang="en-US" sz="3200" b="1" dirty="0" smtClean="0"/>
              <a:t>lanning </a:t>
            </a:r>
            <a:r>
              <a:rPr lang="en-US" sz="3200" b="1" dirty="0"/>
              <a:t>and </a:t>
            </a:r>
            <a:r>
              <a:rPr lang="en-US" sz="3200" b="1" dirty="0" smtClean="0"/>
              <a:t>Mentoring</a:t>
            </a:r>
            <a:r>
              <a:rPr lang="en-US" sz="3200" b="1" i="1" dirty="0"/>
              <a:t>. </a:t>
            </a:r>
            <a:endParaRPr lang="en-US" sz="3200" b="1" dirty="0">
              <a:latin typeface="Lucida Bright" panose="02040602050505020304" pitchFamily="18" charset="0"/>
            </a:endParaRPr>
          </a:p>
          <a:p>
            <a:pPr marL="457200" lvl="1" indent="0">
              <a:spcBef>
                <a:spcPts val="1200"/>
              </a:spcBef>
              <a:buNone/>
            </a:pPr>
            <a:endParaRPr lang="en-US" sz="2000" dirty="0">
              <a:latin typeface="Lucida Bright" panose="02040602050505020304" pitchFamily="18" charset="0"/>
            </a:endParaRPr>
          </a:p>
        </p:txBody>
      </p:sp>
      <p:sp>
        <p:nvSpPr>
          <p:cNvPr id="4" name="Date Placeholder 3"/>
          <p:cNvSpPr>
            <a:spLocks noGrp="1"/>
          </p:cNvSpPr>
          <p:nvPr>
            <p:ph type="dt" sz="half" idx="10"/>
          </p:nvPr>
        </p:nvSpPr>
        <p:spPr/>
        <p:txBody>
          <a:bodyPr/>
          <a:lstStyle/>
          <a:p>
            <a:fld id="{E086B866-0B49-473E-A97C-DF2AF21AB099}" type="datetime1">
              <a:rPr lang="en-US"/>
              <a:pPr/>
              <a:t>6/8/2017</a:t>
            </a:fld>
            <a:endParaRPr lang="en-US" dirty="0"/>
          </a:p>
        </p:txBody>
      </p:sp>
      <p:sp>
        <p:nvSpPr>
          <p:cNvPr id="5" name="Slide Number Placeholder 4"/>
          <p:cNvSpPr>
            <a:spLocks noGrp="1"/>
          </p:cNvSpPr>
          <p:nvPr>
            <p:ph type="sldNum" sz="quarter" idx="12"/>
          </p:nvPr>
        </p:nvSpPr>
        <p:spPr/>
        <p:txBody>
          <a:bodyPr/>
          <a:lstStyle/>
          <a:p>
            <a:fld id="{096DCEBD-BBED-41F1-A14E-02729B71C084}" type="slidenum">
              <a:rPr lang="en-US" smtClean="0"/>
              <a:pPr/>
              <a:t>1</a:t>
            </a:fld>
            <a:endParaRPr lang="en-US" dirty="0"/>
          </a:p>
        </p:txBody>
      </p:sp>
      <p:pic>
        <p:nvPicPr>
          <p:cNvPr id="7" name="Picture 1" descr="G:\Caitlin\Logos &amp; Pics\Pace Path Bands as of 0106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0441" y="3142349"/>
            <a:ext cx="7009886" cy="201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69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500" y="138893"/>
            <a:ext cx="8229600" cy="603186"/>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 Pillar 3</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42763" y="794658"/>
            <a:ext cx="8229600" cy="5331506"/>
          </a:xfrm>
        </p:spPr>
        <p:txBody>
          <a:bodyPr>
            <a:noAutofit/>
          </a:bodyPr>
          <a:lstStyle/>
          <a:p>
            <a:pPr marL="0" indent="0">
              <a:spcBef>
                <a:spcPts val="600"/>
              </a:spcBef>
              <a:buNone/>
            </a:pPr>
            <a:r>
              <a:rPr lang="en-US" sz="8800" dirty="0" smtClean="0">
                <a:latin typeface="Lucida Bright" panose="02040602050505020304" pitchFamily="18" charset="0"/>
              </a:rPr>
              <a:t>C</a:t>
            </a:r>
          </a:p>
          <a:p>
            <a:pPr marL="0" indent="0">
              <a:spcBef>
                <a:spcPts val="600"/>
              </a:spcBef>
              <a:buNone/>
            </a:pPr>
            <a:r>
              <a:rPr lang="en-US" sz="5000" dirty="0" smtClean="0">
                <a:latin typeface="Lucida Bright" panose="02040602050505020304" pitchFamily="18" charset="0"/>
              </a:rPr>
              <a:t>Coaching and Mentoring</a:t>
            </a:r>
            <a:endParaRPr lang="en-US" sz="5000" dirty="0">
              <a:latin typeface="Lucida Bright" panose="02040602050505020304" pitchFamily="18" charset="0"/>
            </a:endParaRPr>
          </a:p>
        </p:txBody>
      </p:sp>
      <p:sp>
        <p:nvSpPr>
          <p:cNvPr id="4" name="Date Placeholder 3"/>
          <p:cNvSpPr>
            <a:spLocks noGrp="1"/>
          </p:cNvSpPr>
          <p:nvPr>
            <p:ph type="dt" sz="half" idx="10"/>
          </p:nvPr>
        </p:nvSpPr>
        <p:spPr/>
        <p:txBody>
          <a:bodyPr/>
          <a:lstStyle/>
          <a:p>
            <a:fld id="{E086B866-0B49-473E-A97C-DF2AF21AB099}" type="datetime1">
              <a:rPr lang="en-US" smtClean="0"/>
              <a:pPr/>
              <a:t>6/8/2017</a:t>
            </a:fld>
            <a:endParaRPr lang="en-US" dirty="0"/>
          </a:p>
        </p:txBody>
      </p:sp>
      <p:sp>
        <p:nvSpPr>
          <p:cNvPr id="5" name="Slide Number Placeholder 4"/>
          <p:cNvSpPr>
            <a:spLocks noGrp="1"/>
          </p:cNvSpPr>
          <p:nvPr>
            <p:ph type="sldNum" sz="quarter" idx="12"/>
          </p:nvPr>
        </p:nvSpPr>
        <p:spPr/>
        <p:txBody>
          <a:bodyPr/>
          <a:lstStyle/>
          <a:p>
            <a:fld id="{096DCEBD-BBED-41F1-A14E-02729B71C084}" type="slidenum">
              <a:rPr lang="en-US" smtClean="0"/>
              <a:pPr/>
              <a:t>10</a:t>
            </a:fld>
            <a:endParaRPr lang="en-US" dirty="0"/>
          </a:p>
        </p:txBody>
      </p:sp>
      <p:pic>
        <p:nvPicPr>
          <p:cNvPr id="9" name="Picture 2" descr="http://www.pace.edu/marketing-communications/sites/pace.edu.marketing-communications/files/logos/paceofficial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02086"/>
            <a:ext cx="1668076" cy="105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927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500" y="138893"/>
            <a:ext cx="8229600" cy="603186"/>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 Pillar 3</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42763" y="1028701"/>
            <a:ext cx="8229600" cy="5097464"/>
          </a:xfrm>
        </p:spPr>
        <p:txBody>
          <a:bodyPr>
            <a:noAutofit/>
          </a:bodyPr>
          <a:lstStyle/>
          <a:p>
            <a:r>
              <a:rPr lang="en-US" sz="3000" dirty="0" smtClean="0"/>
              <a:t>Alumni-Student Mentoring Program</a:t>
            </a:r>
          </a:p>
          <a:p>
            <a:r>
              <a:rPr lang="en-US" sz="3000" dirty="0" smtClean="0"/>
              <a:t>This program and multiple other </a:t>
            </a:r>
            <a:r>
              <a:rPr lang="en-US" sz="3000" dirty="0"/>
              <a:t>mentoring opportunities </a:t>
            </a:r>
            <a:r>
              <a:rPr lang="en-US" sz="3000" dirty="0" smtClean="0"/>
              <a:t>are found on the Pace Path mentoring </a:t>
            </a:r>
            <a:r>
              <a:rPr lang="en-US" sz="3000" dirty="0" smtClean="0">
                <a:hlinkClick r:id="rId2"/>
              </a:rPr>
              <a:t>website</a:t>
            </a:r>
            <a:r>
              <a:rPr lang="en-US" sz="3000" dirty="0" smtClean="0"/>
              <a:t>.</a:t>
            </a:r>
            <a:endParaRPr lang="en-US" sz="3000" dirty="0"/>
          </a:p>
          <a:p>
            <a:r>
              <a:rPr lang="en-US" sz="3000" dirty="0" smtClean="0"/>
              <a:t>Both faculty and peer mentoring </a:t>
            </a:r>
            <a:br>
              <a:rPr lang="en-US" sz="3000" dirty="0" smtClean="0"/>
            </a:br>
            <a:r>
              <a:rPr lang="en-US" sz="3000" dirty="0" smtClean="0"/>
              <a:t>occur within University 101, and </a:t>
            </a:r>
            <a:br>
              <a:rPr lang="en-US" sz="3000" dirty="0" smtClean="0"/>
            </a:br>
            <a:r>
              <a:rPr lang="en-US" sz="3000" dirty="0" smtClean="0"/>
              <a:t>mentoring continues within </a:t>
            </a:r>
            <a:br>
              <a:rPr lang="en-US" sz="3000" dirty="0" smtClean="0"/>
            </a:br>
            <a:r>
              <a:rPr lang="en-US" sz="3000" dirty="0" smtClean="0"/>
              <a:t>professional programs.</a:t>
            </a:r>
            <a:endParaRPr lang="en-US" sz="3000" dirty="0"/>
          </a:p>
        </p:txBody>
      </p:sp>
      <p:sp>
        <p:nvSpPr>
          <p:cNvPr id="4" name="Date Placeholder 3"/>
          <p:cNvSpPr>
            <a:spLocks noGrp="1"/>
          </p:cNvSpPr>
          <p:nvPr>
            <p:ph type="dt" sz="half" idx="10"/>
          </p:nvPr>
        </p:nvSpPr>
        <p:spPr/>
        <p:txBody>
          <a:bodyPr/>
          <a:lstStyle/>
          <a:p>
            <a:fld id="{E086B866-0B49-473E-A97C-DF2AF21AB099}" type="datetime1">
              <a:rPr lang="en-US" smtClean="0"/>
              <a:pPr/>
              <a:t>6/8/2017</a:t>
            </a:fld>
            <a:endParaRPr lang="en-US" dirty="0"/>
          </a:p>
        </p:txBody>
      </p:sp>
      <p:sp>
        <p:nvSpPr>
          <p:cNvPr id="5" name="Slide Number Placeholder 4"/>
          <p:cNvSpPr>
            <a:spLocks noGrp="1"/>
          </p:cNvSpPr>
          <p:nvPr>
            <p:ph type="sldNum" sz="quarter" idx="12"/>
          </p:nvPr>
        </p:nvSpPr>
        <p:spPr/>
        <p:txBody>
          <a:bodyPr/>
          <a:lstStyle/>
          <a:p>
            <a:fld id="{096DCEBD-BBED-41F1-A14E-02729B71C084}" type="slidenum">
              <a:rPr lang="en-US" smtClean="0"/>
              <a:pPr/>
              <a:t>11</a:t>
            </a:fld>
            <a:endParaRPr lang="en-US" dirty="0"/>
          </a:p>
        </p:txBody>
      </p:sp>
      <p:pic>
        <p:nvPicPr>
          <p:cNvPr id="9" name="Picture 2" descr="http://www.pace.edu/marketing-communications/sites/pace.edu.marketing-communications/files/logos/paceofficial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02086"/>
            <a:ext cx="1668076" cy="10559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6271674" y="3159460"/>
            <a:ext cx="1994553" cy="2966705"/>
          </a:xfrm>
          <a:prstGeom prst="rect">
            <a:avLst/>
          </a:prstGeom>
        </p:spPr>
      </p:pic>
    </p:spTree>
    <p:extLst>
      <p:ext uri="{BB962C8B-B14F-4D97-AF65-F5344CB8AC3E}">
        <p14:creationId xmlns:p14="http://schemas.microsoft.com/office/powerpoint/2010/main" val="3902754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500" y="138893"/>
            <a:ext cx="8229600" cy="603186"/>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 Pillar 4</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42763" y="794658"/>
            <a:ext cx="8229600" cy="5331506"/>
          </a:xfrm>
        </p:spPr>
        <p:txBody>
          <a:bodyPr>
            <a:noAutofit/>
          </a:bodyPr>
          <a:lstStyle/>
          <a:p>
            <a:pPr marL="0" indent="0">
              <a:spcBef>
                <a:spcPts val="600"/>
              </a:spcBef>
              <a:buNone/>
            </a:pPr>
            <a:r>
              <a:rPr lang="en-US" sz="8800" dirty="0">
                <a:latin typeface="Lucida Bright" panose="02040602050505020304" pitchFamily="18" charset="0"/>
              </a:rPr>
              <a:t>E</a:t>
            </a:r>
            <a:endParaRPr lang="en-US" sz="8800" dirty="0" smtClean="0">
              <a:latin typeface="Lucida Bright" panose="02040602050505020304" pitchFamily="18" charset="0"/>
            </a:endParaRPr>
          </a:p>
          <a:p>
            <a:pPr marL="0" indent="0">
              <a:spcBef>
                <a:spcPts val="600"/>
              </a:spcBef>
              <a:buNone/>
            </a:pPr>
            <a:r>
              <a:rPr lang="en-US" sz="5000" dirty="0" smtClean="0">
                <a:latin typeface="Lucida Bright" panose="02040602050505020304" pitchFamily="18" charset="0"/>
              </a:rPr>
              <a:t>Experiential Learning</a:t>
            </a:r>
            <a:endParaRPr lang="en-US" sz="5000" dirty="0">
              <a:latin typeface="Lucida Bright" panose="02040602050505020304" pitchFamily="18" charset="0"/>
            </a:endParaRPr>
          </a:p>
        </p:txBody>
      </p:sp>
      <p:sp>
        <p:nvSpPr>
          <p:cNvPr id="4" name="Date Placeholder 3"/>
          <p:cNvSpPr>
            <a:spLocks noGrp="1"/>
          </p:cNvSpPr>
          <p:nvPr>
            <p:ph type="dt" sz="half" idx="10"/>
          </p:nvPr>
        </p:nvSpPr>
        <p:spPr/>
        <p:txBody>
          <a:bodyPr/>
          <a:lstStyle/>
          <a:p>
            <a:fld id="{E086B866-0B49-473E-A97C-DF2AF21AB099}" type="datetime1">
              <a:rPr lang="en-US" smtClean="0"/>
              <a:pPr/>
              <a:t>6/8/2017</a:t>
            </a:fld>
            <a:endParaRPr lang="en-US" dirty="0"/>
          </a:p>
        </p:txBody>
      </p:sp>
      <p:sp>
        <p:nvSpPr>
          <p:cNvPr id="5" name="Slide Number Placeholder 4"/>
          <p:cNvSpPr>
            <a:spLocks noGrp="1"/>
          </p:cNvSpPr>
          <p:nvPr>
            <p:ph type="sldNum" sz="quarter" idx="12"/>
          </p:nvPr>
        </p:nvSpPr>
        <p:spPr/>
        <p:txBody>
          <a:bodyPr/>
          <a:lstStyle/>
          <a:p>
            <a:fld id="{096DCEBD-BBED-41F1-A14E-02729B71C084}" type="slidenum">
              <a:rPr lang="en-US" smtClean="0"/>
              <a:pPr/>
              <a:t>12</a:t>
            </a:fld>
            <a:endParaRPr lang="en-US" dirty="0"/>
          </a:p>
        </p:txBody>
      </p:sp>
      <p:pic>
        <p:nvPicPr>
          <p:cNvPr id="9" name="Picture 2" descr="http://www.pace.edu/marketing-communications/sites/pace.edu.marketing-communications/files/logos/paceofficial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02086"/>
            <a:ext cx="1668076" cy="105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7601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500" y="138893"/>
            <a:ext cx="8229600" cy="603186"/>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 Pillar 4</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42763" y="742079"/>
            <a:ext cx="8229600" cy="5384085"/>
          </a:xfrm>
        </p:spPr>
        <p:txBody>
          <a:bodyPr>
            <a:noAutofit/>
          </a:bodyPr>
          <a:lstStyle/>
          <a:p>
            <a:r>
              <a:rPr lang="en-US" sz="2350" dirty="0" smtClean="0"/>
              <a:t>Research: Undergraduate </a:t>
            </a:r>
            <a:r>
              <a:rPr lang="en-US" sz="2350" dirty="0"/>
              <a:t>Student-Faculty Research </a:t>
            </a:r>
            <a:r>
              <a:rPr lang="en-US" sz="2350" dirty="0" smtClean="0"/>
              <a:t>Program and Undergraduate Student Academic Conference Travel Fund- provides funds for research and conference travel</a:t>
            </a:r>
          </a:p>
          <a:p>
            <a:r>
              <a:rPr lang="en-US" sz="2350" dirty="0" smtClean="0"/>
              <a:t>Internships: Career Services</a:t>
            </a:r>
          </a:p>
          <a:p>
            <a:r>
              <a:rPr lang="en-US" sz="2350" dirty="0" smtClean="0"/>
              <a:t>Service learning: </a:t>
            </a:r>
            <a:r>
              <a:rPr lang="en-US" sz="2350" dirty="0"/>
              <a:t>Center for Community Action and </a:t>
            </a:r>
            <a:r>
              <a:rPr lang="en-US" sz="2350" dirty="0" smtClean="0"/>
              <a:t>Research and civic engagement core requirement</a:t>
            </a:r>
          </a:p>
          <a:p>
            <a:r>
              <a:rPr lang="en-US" sz="2350" dirty="0" smtClean="0"/>
              <a:t>Exploring global culture with education </a:t>
            </a:r>
            <a:br>
              <a:rPr lang="en-US" sz="2350" dirty="0" smtClean="0"/>
            </a:br>
            <a:r>
              <a:rPr lang="en-US" sz="2350" dirty="0" smtClean="0"/>
              <a:t>abroad: Pace International</a:t>
            </a:r>
          </a:p>
          <a:p>
            <a:r>
              <a:rPr lang="en-US" sz="2350" dirty="0" smtClean="0"/>
              <a:t>Student organizations: Student </a:t>
            </a:r>
            <a:r>
              <a:rPr lang="en-US" sz="2350" dirty="0"/>
              <a:t>Development </a:t>
            </a:r>
            <a:r>
              <a:rPr lang="en-US" sz="2350" dirty="0" smtClean="0"/>
              <a:t/>
            </a:r>
            <a:br>
              <a:rPr lang="en-US" sz="2350" dirty="0" smtClean="0"/>
            </a:br>
            <a:r>
              <a:rPr lang="en-US" sz="2350" dirty="0" smtClean="0"/>
              <a:t>and Campus </a:t>
            </a:r>
            <a:r>
              <a:rPr lang="en-US" sz="2350" dirty="0"/>
              <a:t>Activities</a:t>
            </a:r>
            <a:endParaRPr lang="en-US" sz="2350" dirty="0" smtClean="0"/>
          </a:p>
          <a:p>
            <a:pPr marL="0" indent="0">
              <a:buNone/>
            </a:pPr>
            <a:r>
              <a:rPr lang="en-US" sz="2350" dirty="0" smtClean="0"/>
              <a:t/>
            </a:r>
            <a:br>
              <a:rPr lang="en-US" sz="2350" dirty="0" smtClean="0"/>
            </a:br>
            <a:r>
              <a:rPr lang="en-US" sz="2350" dirty="0" smtClean="0"/>
              <a:t>Click </a:t>
            </a:r>
            <a:r>
              <a:rPr lang="en-US" sz="2350" dirty="0" smtClean="0">
                <a:hlinkClick r:id="rId2"/>
              </a:rPr>
              <a:t>here</a:t>
            </a:r>
            <a:r>
              <a:rPr lang="en-US" sz="2350" dirty="0" smtClean="0"/>
              <a:t> for the experiential learning webpage. </a:t>
            </a:r>
          </a:p>
          <a:p>
            <a:endParaRPr lang="en-US" sz="3600" dirty="0" smtClean="0"/>
          </a:p>
          <a:p>
            <a:endParaRPr lang="en-US" sz="3600" dirty="0"/>
          </a:p>
        </p:txBody>
      </p:sp>
      <p:sp>
        <p:nvSpPr>
          <p:cNvPr id="4" name="Date Placeholder 3"/>
          <p:cNvSpPr>
            <a:spLocks noGrp="1"/>
          </p:cNvSpPr>
          <p:nvPr>
            <p:ph type="dt" sz="half" idx="10"/>
          </p:nvPr>
        </p:nvSpPr>
        <p:spPr/>
        <p:txBody>
          <a:bodyPr/>
          <a:lstStyle/>
          <a:p>
            <a:fld id="{E086B866-0B49-473E-A97C-DF2AF21AB099}" type="datetime1">
              <a:rPr lang="en-US" smtClean="0"/>
              <a:pPr/>
              <a:t>6/8/2017</a:t>
            </a:fld>
            <a:endParaRPr lang="en-US" dirty="0"/>
          </a:p>
        </p:txBody>
      </p:sp>
      <p:sp>
        <p:nvSpPr>
          <p:cNvPr id="5" name="Slide Number Placeholder 4"/>
          <p:cNvSpPr>
            <a:spLocks noGrp="1"/>
          </p:cNvSpPr>
          <p:nvPr>
            <p:ph type="sldNum" sz="quarter" idx="12"/>
          </p:nvPr>
        </p:nvSpPr>
        <p:spPr/>
        <p:txBody>
          <a:bodyPr/>
          <a:lstStyle/>
          <a:p>
            <a:fld id="{096DCEBD-BBED-41F1-A14E-02729B71C084}" type="slidenum">
              <a:rPr lang="en-US" smtClean="0"/>
              <a:pPr/>
              <a:t>13</a:t>
            </a:fld>
            <a:endParaRPr lang="en-US" dirty="0"/>
          </a:p>
        </p:txBody>
      </p:sp>
      <p:pic>
        <p:nvPicPr>
          <p:cNvPr id="9" name="Picture 2" descr="http://www.pace.edu/marketing-communications/sites/pace.edu.marketing-communications/files/logos/paceofficial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02086"/>
            <a:ext cx="1668076" cy="10559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6544877" y="3257633"/>
            <a:ext cx="2192511" cy="3235242"/>
          </a:xfrm>
          <a:prstGeom prst="rect">
            <a:avLst/>
          </a:prstGeom>
        </p:spPr>
      </p:pic>
    </p:spTree>
    <p:extLst>
      <p:ext uri="{BB962C8B-B14F-4D97-AF65-F5344CB8AC3E}">
        <p14:creationId xmlns:p14="http://schemas.microsoft.com/office/powerpoint/2010/main" val="1501718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500" y="138893"/>
            <a:ext cx="8229600" cy="603186"/>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What are the Learning Goals?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42763" y="887104"/>
            <a:ext cx="8229600" cy="5239060"/>
          </a:xfrm>
        </p:spPr>
        <p:txBody>
          <a:bodyPr>
            <a:noAutofit/>
          </a:bodyPr>
          <a:lstStyle/>
          <a:p>
            <a:pPr lvl="1">
              <a:spcBef>
                <a:spcPts val="600"/>
              </a:spcBef>
              <a:buFont typeface="Arial" panose="020B0604020202020204" pitchFamily="34" charset="0"/>
              <a:buChar char="•"/>
            </a:pPr>
            <a:r>
              <a:rPr lang="en-US" sz="2500" b="1" dirty="0" smtClean="0"/>
              <a:t>Managing Oneself</a:t>
            </a:r>
            <a:r>
              <a:rPr lang="en-US" sz="2500" dirty="0" smtClean="0"/>
              <a:t>: </a:t>
            </a:r>
            <a:r>
              <a:rPr lang="en-US" sz="2500" dirty="0"/>
              <a:t>The ability to conduct academic and professional relationships while maintaining focus on one’s own educational goals and personal development</a:t>
            </a:r>
            <a:r>
              <a:rPr lang="en-US" sz="2500" dirty="0" smtClean="0"/>
              <a:t>.</a:t>
            </a:r>
          </a:p>
          <a:p>
            <a:pPr lvl="1">
              <a:spcBef>
                <a:spcPts val="600"/>
              </a:spcBef>
              <a:buFont typeface="Arial" panose="020B0604020202020204" pitchFamily="34" charset="0"/>
              <a:buChar char="•"/>
            </a:pPr>
            <a:r>
              <a:rPr lang="en-US" sz="2500" b="1" dirty="0"/>
              <a:t>Interpersonal </a:t>
            </a:r>
            <a:r>
              <a:rPr lang="en-US" sz="2500" b="1" dirty="0" smtClean="0"/>
              <a:t>Relations</a:t>
            </a:r>
            <a:r>
              <a:rPr lang="en-US" sz="2500" dirty="0" smtClean="0"/>
              <a:t>: </a:t>
            </a:r>
            <a:r>
              <a:rPr lang="en-US" sz="2500" dirty="0"/>
              <a:t>The ability to relate to others both within and outside one’s own community in order to effectively collaborate with </a:t>
            </a:r>
            <a:r>
              <a:rPr lang="en-US" sz="2500" dirty="0" smtClean="0"/>
              <a:t>others.</a:t>
            </a:r>
            <a:endParaRPr lang="en-US" sz="2500" dirty="0"/>
          </a:p>
          <a:p>
            <a:pPr lvl="1">
              <a:spcBef>
                <a:spcPts val="600"/>
              </a:spcBef>
              <a:buFont typeface="Arial" panose="020B0604020202020204" pitchFamily="34" charset="0"/>
              <a:buChar char="•"/>
            </a:pPr>
            <a:r>
              <a:rPr lang="en-US" sz="2500" b="1" dirty="0" smtClean="0"/>
              <a:t>Organizational Awareness</a:t>
            </a:r>
            <a:r>
              <a:rPr lang="en-US" sz="2500" dirty="0" smtClean="0"/>
              <a:t>: </a:t>
            </a:r>
            <a:r>
              <a:rPr lang="en-US" sz="2500" dirty="0"/>
              <a:t>The ability to understand and excel within the culture in order to achieve both personal and group goals</a:t>
            </a:r>
            <a:r>
              <a:rPr lang="en-US" sz="2500" dirty="0" smtClean="0"/>
              <a:t>.</a:t>
            </a:r>
          </a:p>
          <a:p>
            <a:pPr marL="457200" lvl="1" indent="0">
              <a:spcBef>
                <a:spcPts val="600"/>
              </a:spcBef>
              <a:buNone/>
            </a:pPr>
            <a:r>
              <a:rPr lang="en-US" sz="2500" dirty="0" smtClean="0"/>
              <a:t/>
            </a:r>
            <a:br>
              <a:rPr lang="en-US" sz="2500" dirty="0" smtClean="0"/>
            </a:br>
            <a:r>
              <a:rPr lang="en-US" sz="2500" dirty="0" smtClean="0"/>
              <a:t>More information on the Learning Goals is found </a:t>
            </a:r>
            <a:r>
              <a:rPr lang="en-US" sz="2500" dirty="0" smtClean="0">
                <a:hlinkClick r:id="rId2"/>
              </a:rPr>
              <a:t>here</a:t>
            </a:r>
            <a:r>
              <a:rPr lang="en-US" sz="2500" dirty="0" smtClean="0"/>
              <a:t>. </a:t>
            </a:r>
            <a:endParaRPr lang="en-US" sz="2500" dirty="0"/>
          </a:p>
          <a:p>
            <a:pPr marL="457200" lvl="1" indent="0">
              <a:spcBef>
                <a:spcPts val="600"/>
              </a:spcBef>
              <a:buNone/>
            </a:pPr>
            <a:endParaRPr lang="en-US" sz="2200" i="1" dirty="0"/>
          </a:p>
          <a:p>
            <a:pPr lvl="1">
              <a:spcBef>
                <a:spcPts val="600"/>
              </a:spcBef>
            </a:pPr>
            <a:endParaRPr lang="en-US" sz="2800" i="1" dirty="0"/>
          </a:p>
          <a:p>
            <a:pPr marL="457200" lvl="1" indent="0" algn="ctr">
              <a:spcBef>
                <a:spcPts val="600"/>
              </a:spcBef>
              <a:buNone/>
            </a:pPr>
            <a:endParaRPr lang="en-US" sz="4800" dirty="0" smtClean="0"/>
          </a:p>
        </p:txBody>
      </p:sp>
      <p:sp>
        <p:nvSpPr>
          <p:cNvPr id="4" name="Date Placeholder 3"/>
          <p:cNvSpPr>
            <a:spLocks noGrp="1"/>
          </p:cNvSpPr>
          <p:nvPr>
            <p:ph type="dt" sz="half" idx="10"/>
          </p:nvPr>
        </p:nvSpPr>
        <p:spPr/>
        <p:txBody>
          <a:bodyPr/>
          <a:lstStyle/>
          <a:p>
            <a:fld id="{E086B866-0B49-473E-A97C-DF2AF21AB099}" type="datetime1">
              <a:rPr lang="en-US" smtClean="0"/>
              <a:pPr/>
              <a:t>6/8/2017</a:t>
            </a:fld>
            <a:endParaRPr lang="en-US" dirty="0"/>
          </a:p>
        </p:txBody>
      </p:sp>
      <p:sp>
        <p:nvSpPr>
          <p:cNvPr id="5" name="Slide Number Placeholder 4"/>
          <p:cNvSpPr>
            <a:spLocks noGrp="1"/>
          </p:cNvSpPr>
          <p:nvPr>
            <p:ph type="sldNum" sz="quarter" idx="12"/>
          </p:nvPr>
        </p:nvSpPr>
        <p:spPr/>
        <p:txBody>
          <a:bodyPr/>
          <a:lstStyle/>
          <a:p>
            <a:fld id="{096DCEBD-BBED-41F1-A14E-02729B71C084}" type="slidenum">
              <a:rPr lang="en-US" smtClean="0"/>
              <a:pPr/>
              <a:t>14</a:t>
            </a:fld>
            <a:endParaRPr lang="en-US" dirty="0"/>
          </a:p>
        </p:txBody>
      </p:sp>
      <p:pic>
        <p:nvPicPr>
          <p:cNvPr id="9" name="Picture 2" descr="http://www.pace.edu/marketing-communications/sites/pace.edu.marketing-communications/files/logos/paceofficial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02086"/>
            <a:ext cx="1668076" cy="105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090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500" y="138893"/>
            <a:ext cx="8229600" cy="603186"/>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Pace Path Early Start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42763" y="1432868"/>
            <a:ext cx="8229600" cy="4693295"/>
          </a:xfrm>
        </p:spPr>
        <p:txBody>
          <a:bodyPr>
            <a:noAutofit/>
          </a:bodyPr>
          <a:lstStyle/>
          <a:p>
            <a:pPr>
              <a:spcBef>
                <a:spcPts val="600"/>
              </a:spcBef>
            </a:pPr>
            <a:r>
              <a:rPr lang="en-US" sz="2700" dirty="0" smtClean="0"/>
              <a:t>Math Jump-Start: </a:t>
            </a:r>
            <a:r>
              <a:rPr lang="en-US" sz="2700" dirty="0"/>
              <a:t>Fundamental </a:t>
            </a:r>
            <a:r>
              <a:rPr lang="en-US" sz="2700" dirty="0" smtClean="0"/>
              <a:t>math and algebra are </a:t>
            </a:r>
            <a:r>
              <a:rPr lang="en-US" sz="2700" dirty="0"/>
              <a:t>available to students </a:t>
            </a:r>
            <a:r>
              <a:rPr lang="en-US" sz="2700" dirty="0" smtClean="0"/>
              <a:t>from selected quantitative-related majors based on placement exam scores on both campuses. </a:t>
            </a:r>
          </a:p>
          <a:p>
            <a:pPr lvl="1">
              <a:spcBef>
                <a:spcPts val="600"/>
              </a:spcBef>
            </a:pPr>
            <a:r>
              <a:rPr lang="en-US" sz="2500" dirty="0" smtClean="0"/>
              <a:t>Students </a:t>
            </a:r>
            <a:r>
              <a:rPr lang="en-US" sz="2500" dirty="0"/>
              <a:t>who meet all of the academic requirements of the summer courses will have the opportunity to place into a higher math and/or science class during the academic year. </a:t>
            </a:r>
            <a:endParaRPr lang="en-US" sz="2500" dirty="0" smtClean="0"/>
          </a:p>
        </p:txBody>
      </p:sp>
      <p:sp>
        <p:nvSpPr>
          <p:cNvPr id="4" name="Date Placeholder 3"/>
          <p:cNvSpPr>
            <a:spLocks noGrp="1"/>
          </p:cNvSpPr>
          <p:nvPr>
            <p:ph type="dt" sz="half" idx="10"/>
          </p:nvPr>
        </p:nvSpPr>
        <p:spPr/>
        <p:txBody>
          <a:bodyPr/>
          <a:lstStyle/>
          <a:p>
            <a:fld id="{E086B866-0B49-473E-A97C-DF2AF21AB099}" type="datetime1">
              <a:rPr lang="en-US" smtClean="0"/>
              <a:pPr/>
              <a:t>6/8/2017</a:t>
            </a:fld>
            <a:endParaRPr lang="en-US" dirty="0"/>
          </a:p>
        </p:txBody>
      </p:sp>
      <p:sp>
        <p:nvSpPr>
          <p:cNvPr id="5" name="Slide Number Placeholder 4"/>
          <p:cNvSpPr>
            <a:spLocks noGrp="1"/>
          </p:cNvSpPr>
          <p:nvPr>
            <p:ph type="sldNum" sz="quarter" idx="12"/>
          </p:nvPr>
        </p:nvSpPr>
        <p:spPr/>
        <p:txBody>
          <a:bodyPr/>
          <a:lstStyle/>
          <a:p>
            <a:fld id="{096DCEBD-BBED-41F1-A14E-02729B71C084}" type="slidenum">
              <a:rPr lang="en-US" smtClean="0"/>
              <a:pPr/>
              <a:t>15</a:t>
            </a:fld>
            <a:endParaRPr lang="en-US" dirty="0"/>
          </a:p>
        </p:txBody>
      </p:sp>
      <p:pic>
        <p:nvPicPr>
          <p:cNvPr id="9" name="Picture 2" descr="http://www.pace.edu/marketing-communications/sites/pace.edu.marketing-communications/files/logos/paceofficial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02086"/>
            <a:ext cx="1668076" cy="105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542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500" y="138893"/>
            <a:ext cx="8229600" cy="603186"/>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Pace Path Early Start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42763" y="1432868"/>
            <a:ext cx="8229600" cy="4693295"/>
          </a:xfrm>
        </p:spPr>
        <p:txBody>
          <a:bodyPr>
            <a:noAutofit/>
          </a:bodyPr>
          <a:lstStyle/>
          <a:p>
            <a:pPr>
              <a:spcBef>
                <a:spcPts val="600"/>
              </a:spcBef>
            </a:pPr>
            <a:r>
              <a:rPr lang="en-US" sz="2700" dirty="0"/>
              <a:t>College Immersion: This program, held on the New York City campus in the last week of August, is designed to help students adjust to college life and thrive at Pace and in New York City. </a:t>
            </a:r>
          </a:p>
          <a:p>
            <a:pPr>
              <a:spcBef>
                <a:spcPts val="600"/>
              </a:spcBef>
            </a:pPr>
            <a:r>
              <a:rPr lang="en-US" sz="2700" dirty="0"/>
              <a:t>Financial Counseling: Students and their parents/guardians will meet with Financial Literacy Counselors starting in the summer and several times throughout the first year.</a:t>
            </a:r>
          </a:p>
        </p:txBody>
      </p:sp>
      <p:sp>
        <p:nvSpPr>
          <p:cNvPr id="4" name="Date Placeholder 3"/>
          <p:cNvSpPr>
            <a:spLocks noGrp="1"/>
          </p:cNvSpPr>
          <p:nvPr>
            <p:ph type="dt" sz="half" idx="10"/>
          </p:nvPr>
        </p:nvSpPr>
        <p:spPr/>
        <p:txBody>
          <a:bodyPr/>
          <a:lstStyle/>
          <a:p>
            <a:fld id="{E086B866-0B49-473E-A97C-DF2AF21AB099}" type="datetime1">
              <a:rPr lang="en-US" smtClean="0"/>
              <a:pPr/>
              <a:t>6/8/2017</a:t>
            </a:fld>
            <a:endParaRPr lang="en-US" dirty="0"/>
          </a:p>
        </p:txBody>
      </p:sp>
      <p:sp>
        <p:nvSpPr>
          <p:cNvPr id="5" name="Slide Number Placeholder 4"/>
          <p:cNvSpPr>
            <a:spLocks noGrp="1"/>
          </p:cNvSpPr>
          <p:nvPr>
            <p:ph type="sldNum" sz="quarter" idx="12"/>
          </p:nvPr>
        </p:nvSpPr>
        <p:spPr/>
        <p:txBody>
          <a:bodyPr/>
          <a:lstStyle/>
          <a:p>
            <a:fld id="{096DCEBD-BBED-41F1-A14E-02729B71C084}" type="slidenum">
              <a:rPr lang="en-US" smtClean="0"/>
              <a:pPr/>
              <a:t>16</a:t>
            </a:fld>
            <a:endParaRPr lang="en-US" dirty="0"/>
          </a:p>
        </p:txBody>
      </p:sp>
      <p:pic>
        <p:nvPicPr>
          <p:cNvPr id="9" name="Picture 2" descr="http://www.pace.edu/marketing-communications/sites/pace.edu.marketing-communications/files/logos/paceofficial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02086"/>
            <a:ext cx="1668076" cy="105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581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500" y="138893"/>
            <a:ext cx="8229600" cy="603186"/>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Pace Path Early Start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42763" y="873456"/>
            <a:ext cx="8229600" cy="5252707"/>
          </a:xfrm>
        </p:spPr>
        <p:txBody>
          <a:bodyPr>
            <a:noAutofit/>
          </a:bodyPr>
          <a:lstStyle/>
          <a:p>
            <a:pPr marL="457200" lvl="1" indent="0" algn="ctr">
              <a:spcBef>
                <a:spcPts val="600"/>
              </a:spcBef>
              <a:buNone/>
            </a:pPr>
            <a:endParaRPr lang="en-US" sz="800" dirty="0"/>
          </a:p>
          <a:p>
            <a:r>
              <a:rPr lang="en-US" sz="2800" dirty="0" smtClean="0"/>
              <a:t>Early Start success</a:t>
            </a:r>
          </a:p>
          <a:p>
            <a:pPr marL="914400" lvl="1" indent="-457200">
              <a:buFont typeface="+mj-lt"/>
              <a:buAutoNum type="arabicPeriod"/>
            </a:pPr>
            <a:r>
              <a:rPr lang="en-US" sz="2800" dirty="0" smtClean="0"/>
              <a:t>Math Jump-Start: Developmental math to help students get ahead and graduate in </a:t>
            </a:r>
            <a:r>
              <a:rPr lang="en-US" sz="2800" smtClean="0"/>
              <a:t>four years</a:t>
            </a:r>
            <a:endParaRPr lang="en-US" sz="2800" dirty="0" smtClean="0"/>
          </a:p>
          <a:p>
            <a:pPr lvl="2"/>
            <a:r>
              <a:rPr lang="en-US" sz="2800" dirty="0"/>
              <a:t>C</a:t>
            </a:r>
            <a:r>
              <a:rPr lang="en-US" sz="2800" dirty="0" smtClean="0"/>
              <a:t>urrent pass rate for program completers is 86%</a:t>
            </a:r>
          </a:p>
          <a:p>
            <a:pPr lvl="2"/>
            <a:r>
              <a:rPr lang="en-US" sz="2800" dirty="0"/>
              <a:t>C</a:t>
            </a:r>
            <a:r>
              <a:rPr lang="en-US" sz="2800" dirty="0" smtClean="0"/>
              <a:t>ourse satisfaction in the 4 out of 5 Likert scale range</a:t>
            </a:r>
          </a:p>
          <a:p>
            <a:pPr lvl="2"/>
            <a:r>
              <a:rPr lang="en-US" sz="2800" dirty="0" smtClean="0"/>
              <a:t>Further data analysis is currently underway</a:t>
            </a:r>
          </a:p>
          <a:p>
            <a:pPr marL="457200" lvl="1" indent="0">
              <a:buNone/>
            </a:pPr>
            <a:endParaRPr lang="en-US" sz="3400" dirty="0"/>
          </a:p>
          <a:p>
            <a:pPr marL="457200" lvl="1" indent="0" algn="ctr">
              <a:spcBef>
                <a:spcPts val="600"/>
              </a:spcBef>
              <a:buNone/>
            </a:pPr>
            <a:endParaRPr lang="en-US" sz="800" dirty="0" smtClean="0"/>
          </a:p>
          <a:p>
            <a:pPr marL="457200" lvl="1" indent="0" algn="ctr">
              <a:spcBef>
                <a:spcPts val="600"/>
              </a:spcBef>
              <a:buNone/>
            </a:pPr>
            <a:endParaRPr lang="en-US" sz="800" dirty="0"/>
          </a:p>
          <a:p>
            <a:pPr marL="457200" lvl="1" indent="0" algn="ctr">
              <a:spcBef>
                <a:spcPts val="600"/>
              </a:spcBef>
              <a:buNone/>
            </a:pPr>
            <a:endParaRPr lang="en-US" sz="800" dirty="0" smtClean="0"/>
          </a:p>
          <a:p>
            <a:pPr marL="457200" lvl="1" indent="0" algn="ctr">
              <a:spcBef>
                <a:spcPts val="600"/>
              </a:spcBef>
              <a:buNone/>
            </a:pPr>
            <a:endParaRPr lang="en-US" sz="800" dirty="0" smtClean="0"/>
          </a:p>
        </p:txBody>
      </p:sp>
      <p:sp>
        <p:nvSpPr>
          <p:cNvPr id="4" name="Date Placeholder 3"/>
          <p:cNvSpPr>
            <a:spLocks noGrp="1"/>
          </p:cNvSpPr>
          <p:nvPr>
            <p:ph type="dt" sz="half" idx="10"/>
          </p:nvPr>
        </p:nvSpPr>
        <p:spPr/>
        <p:txBody>
          <a:bodyPr/>
          <a:lstStyle/>
          <a:p>
            <a:fld id="{E086B866-0B49-473E-A97C-DF2AF21AB099}" type="datetime1">
              <a:rPr lang="en-US" smtClean="0"/>
              <a:pPr/>
              <a:t>6/8/2017</a:t>
            </a:fld>
            <a:endParaRPr lang="en-US" dirty="0"/>
          </a:p>
        </p:txBody>
      </p:sp>
      <p:sp>
        <p:nvSpPr>
          <p:cNvPr id="5" name="Slide Number Placeholder 4"/>
          <p:cNvSpPr>
            <a:spLocks noGrp="1"/>
          </p:cNvSpPr>
          <p:nvPr>
            <p:ph type="sldNum" sz="quarter" idx="12"/>
          </p:nvPr>
        </p:nvSpPr>
        <p:spPr/>
        <p:txBody>
          <a:bodyPr/>
          <a:lstStyle/>
          <a:p>
            <a:fld id="{096DCEBD-BBED-41F1-A14E-02729B71C084}" type="slidenum">
              <a:rPr lang="en-US" smtClean="0"/>
              <a:pPr/>
              <a:t>17</a:t>
            </a:fld>
            <a:endParaRPr lang="en-US" dirty="0"/>
          </a:p>
        </p:txBody>
      </p:sp>
      <p:pic>
        <p:nvPicPr>
          <p:cNvPr id="9" name="Picture 2" descr="http://www.pace.edu/marketing-communications/sites/pace.edu.marketing-communications/files/logos/paceofficial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02086"/>
            <a:ext cx="1668076" cy="105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12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500" y="138893"/>
            <a:ext cx="8229600" cy="603186"/>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Pace Path Early Start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42763" y="914400"/>
            <a:ext cx="8229600" cy="5211764"/>
          </a:xfrm>
        </p:spPr>
        <p:txBody>
          <a:bodyPr>
            <a:noAutofit/>
          </a:bodyPr>
          <a:lstStyle/>
          <a:p>
            <a:pPr marL="457200" lvl="1" indent="0" algn="ctr">
              <a:spcBef>
                <a:spcPts val="600"/>
              </a:spcBef>
              <a:buNone/>
            </a:pPr>
            <a:endParaRPr lang="en-US" sz="800" dirty="0"/>
          </a:p>
          <a:p>
            <a:pPr marL="914400" lvl="1" indent="-457200">
              <a:buFont typeface="+mj-lt"/>
              <a:buAutoNum type="arabicPeriod" startAt="2"/>
            </a:pPr>
            <a:r>
              <a:rPr lang="en-US" sz="2400" dirty="0" smtClean="0"/>
              <a:t>College Immersion: Introduction to college for possible at-risk students</a:t>
            </a:r>
          </a:p>
          <a:p>
            <a:pPr lvl="2"/>
            <a:r>
              <a:rPr lang="en-US" sz="2400" dirty="0" smtClean="0"/>
              <a:t>39 students in summer 2016 pilot in NY</a:t>
            </a:r>
          </a:p>
          <a:p>
            <a:pPr lvl="2"/>
            <a:r>
              <a:rPr lang="en-US" sz="2400" dirty="0" smtClean="0"/>
              <a:t>70 students (50 in NY and 20 in PLV) in summer 2017</a:t>
            </a:r>
          </a:p>
          <a:p>
            <a:pPr lvl="2"/>
            <a:r>
              <a:rPr lang="en-US" sz="2400" dirty="0" smtClean="0"/>
              <a:t>Satisfaction for 2016 in the 4 out of 5 Likert scale range</a:t>
            </a:r>
          </a:p>
          <a:p>
            <a:pPr marL="914400" lvl="1" indent="-457200">
              <a:buFont typeface="+mj-lt"/>
              <a:buAutoNum type="arabicPeriod" startAt="2"/>
            </a:pPr>
            <a:r>
              <a:rPr lang="en-US" sz="2400" dirty="0" smtClean="0"/>
              <a:t>Financial Counseling: In 2016, 502 incoming first-year students were invited with 41 taking advantage of the opportunity</a:t>
            </a:r>
          </a:p>
          <a:p>
            <a:pPr lvl="2"/>
            <a:r>
              <a:rPr lang="en-US" sz="2400" dirty="0"/>
              <a:t>E</a:t>
            </a:r>
            <a:r>
              <a:rPr lang="en-US" sz="2400" dirty="0" smtClean="0"/>
              <a:t>ligibility was based on Pell grant, unmet need, and expected family contribution</a:t>
            </a:r>
          </a:p>
          <a:p>
            <a:pPr marL="457200" lvl="1" indent="0">
              <a:buNone/>
            </a:pPr>
            <a:endParaRPr lang="en-US" sz="3400" dirty="0"/>
          </a:p>
          <a:p>
            <a:pPr marL="457200" lvl="1" indent="0" algn="ctr">
              <a:spcBef>
                <a:spcPts val="600"/>
              </a:spcBef>
              <a:buNone/>
            </a:pPr>
            <a:endParaRPr lang="en-US" sz="800" dirty="0" smtClean="0"/>
          </a:p>
          <a:p>
            <a:pPr marL="457200" lvl="1" indent="0" algn="ctr">
              <a:spcBef>
                <a:spcPts val="600"/>
              </a:spcBef>
              <a:buNone/>
            </a:pPr>
            <a:endParaRPr lang="en-US" sz="800" dirty="0"/>
          </a:p>
          <a:p>
            <a:pPr marL="457200" lvl="1" indent="0" algn="ctr">
              <a:spcBef>
                <a:spcPts val="600"/>
              </a:spcBef>
              <a:buNone/>
            </a:pPr>
            <a:endParaRPr lang="en-US" sz="800" dirty="0" smtClean="0"/>
          </a:p>
          <a:p>
            <a:pPr marL="457200" lvl="1" indent="0" algn="ctr">
              <a:spcBef>
                <a:spcPts val="600"/>
              </a:spcBef>
              <a:buNone/>
            </a:pPr>
            <a:endParaRPr lang="en-US" sz="800" dirty="0" smtClean="0"/>
          </a:p>
        </p:txBody>
      </p:sp>
      <p:sp>
        <p:nvSpPr>
          <p:cNvPr id="4" name="Date Placeholder 3"/>
          <p:cNvSpPr>
            <a:spLocks noGrp="1"/>
          </p:cNvSpPr>
          <p:nvPr>
            <p:ph type="dt" sz="half" idx="10"/>
          </p:nvPr>
        </p:nvSpPr>
        <p:spPr/>
        <p:txBody>
          <a:bodyPr/>
          <a:lstStyle/>
          <a:p>
            <a:fld id="{E086B866-0B49-473E-A97C-DF2AF21AB099}" type="datetime1">
              <a:rPr lang="en-US" smtClean="0"/>
              <a:pPr/>
              <a:t>6/8/2017</a:t>
            </a:fld>
            <a:endParaRPr lang="en-US" dirty="0"/>
          </a:p>
        </p:txBody>
      </p:sp>
      <p:sp>
        <p:nvSpPr>
          <p:cNvPr id="5" name="Slide Number Placeholder 4"/>
          <p:cNvSpPr>
            <a:spLocks noGrp="1"/>
          </p:cNvSpPr>
          <p:nvPr>
            <p:ph type="sldNum" sz="quarter" idx="12"/>
          </p:nvPr>
        </p:nvSpPr>
        <p:spPr/>
        <p:txBody>
          <a:bodyPr/>
          <a:lstStyle/>
          <a:p>
            <a:fld id="{096DCEBD-BBED-41F1-A14E-02729B71C084}" type="slidenum">
              <a:rPr lang="en-US" smtClean="0"/>
              <a:pPr/>
              <a:t>18</a:t>
            </a:fld>
            <a:endParaRPr lang="en-US" dirty="0"/>
          </a:p>
        </p:txBody>
      </p:sp>
      <p:pic>
        <p:nvPicPr>
          <p:cNvPr id="9" name="Picture 2" descr="http://www.pace.edu/marketing-communications/sites/pace.edu.marketing-communications/files/logos/paceofficial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02086"/>
            <a:ext cx="1668076" cy="105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602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500" y="138893"/>
            <a:ext cx="8229600" cy="603186"/>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Pace Path Early Start</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42763" y="914400"/>
            <a:ext cx="8229600" cy="5211764"/>
          </a:xfrm>
        </p:spPr>
        <p:txBody>
          <a:bodyPr>
            <a:noAutofit/>
          </a:bodyPr>
          <a:lstStyle/>
          <a:p>
            <a:pPr marL="457200" lvl="1" indent="0" algn="ctr">
              <a:spcBef>
                <a:spcPts val="600"/>
              </a:spcBef>
              <a:buNone/>
            </a:pPr>
            <a:endParaRPr lang="en-US" sz="800" dirty="0" smtClean="0"/>
          </a:p>
          <a:p>
            <a:pPr marL="457200" lvl="1" indent="0">
              <a:buNone/>
            </a:pPr>
            <a:r>
              <a:rPr lang="en-US" sz="3600" dirty="0" smtClean="0"/>
              <a:t>Retention</a:t>
            </a:r>
          </a:p>
          <a:p>
            <a:pPr lvl="1">
              <a:buFont typeface="Arial" panose="020B0604020202020204" pitchFamily="34" charset="0"/>
              <a:buChar char="•"/>
            </a:pPr>
            <a:r>
              <a:rPr lang="en-US" sz="2800" dirty="0" smtClean="0"/>
              <a:t>We are currently tracking first-year retention rates for all three programs.</a:t>
            </a:r>
          </a:p>
          <a:p>
            <a:pPr lvl="1">
              <a:buFont typeface="Arial" panose="020B0604020202020204" pitchFamily="34" charset="0"/>
              <a:buChar char="•"/>
            </a:pPr>
            <a:r>
              <a:rPr lang="en-US" sz="2800" dirty="0" smtClean="0"/>
              <a:t>Initial post census results indicate</a:t>
            </a:r>
          </a:p>
          <a:p>
            <a:pPr lvl="2"/>
            <a:r>
              <a:rPr lang="en-US" sz="2800" dirty="0" smtClean="0"/>
              <a:t>Math Jump-Start: Retained 99% of successful students</a:t>
            </a:r>
          </a:p>
          <a:p>
            <a:pPr lvl="2"/>
            <a:r>
              <a:rPr lang="en-US" sz="2800" dirty="0" smtClean="0"/>
              <a:t>College Immersion: 100%</a:t>
            </a:r>
          </a:p>
          <a:p>
            <a:pPr lvl="2"/>
            <a:r>
              <a:rPr lang="en-US" sz="2800" dirty="0" smtClean="0"/>
              <a:t>Financial Counseling: 100%</a:t>
            </a:r>
            <a:endParaRPr lang="en-US" sz="2800" dirty="0"/>
          </a:p>
          <a:p>
            <a:pPr marL="457200" lvl="1" indent="0" algn="ctr">
              <a:spcBef>
                <a:spcPts val="600"/>
              </a:spcBef>
              <a:buNone/>
            </a:pPr>
            <a:endParaRPr lang="en-US" sz="800" dirty="0" smtClean="0"/>
          </a:p>
          <a:p>
            <a:pPr marL="457200" lvl="1" indent="0" algn="ctr">
              <a:spcBef>
                <a:spcPts val="600"/>
              </a:spcBef>
              <a:buNone/>
            </a:pPr>
            <a:endParaRPr lang="en-US" sz="800" dirty="0"/>
          </a:p>
          <a:p>
            <a:pPr marL="457200" lvl="1" indent="0" algn="ctr">
              <a:spcBef>
                <a:spcPts val="600"/>
              </a:spcBef>
              <a:buNone/>
            </a:pPr>
            <a:endParaRPr lang="en-US" sz="800" dirty="0" smtClean="0"/>
          </a:p>
          <a:p>
            <a:pPr marL="457200" lvl="1" indent="0" algn="ctr">
              <a:spcBef>
                <a:spcPts val="600"/>
              </a:spcBef>
              <a:buNone/>
            </a:pPr>
            <a:endParaRPr lang="en-US" sz="800" dirty="0" smtClean="0"/>
          </a:p>
        </p:txBody>
      </p:sp>
      <p:sp>
        <p:nvSpPr>
          <p:cNvPr id="4" name="Date Placeholder 3"/>
          <p:cNvSpPr>
            <a:spLocks noGrp="1"/>
          </p:cNvSpPr>
          <p:nvPr>
            <p:ph type="dt" sz="half" idx="10"/>
          </p:nvPr>
        </p:nvSpPr>
        <p:spPr/>
        <p:txBody>
          <a:bodyPr/>
          <a:lstStyle/>
          <a:p>
            <a:fld id="{E086B866-0B49-473E-A97C-DF2AF21AB099}" type="datetime1">
              <a:rPr lang="en-US" smtClean="0"/>
              <a:pPr/>
              <a:t>6/8/2017</a:t>
            </a:fld>
            <a:endParaRPr lang="en-US" dirty="0"/>
          </a:p>
        </p:txBody>
      </p:sp>
      <p:sp>
        <p:nvSpPr>
          <p:cNvPr id="5" name="Slide Number Placeholder 4"/>
          <p:cNvSpPr>
            <a:spLocks noGrp="1"/>
          </p:cNvSpPr>
          <p:nvPr>
            <p:ph type="sldNum" sz="quarter" idx="12"/>
          </p:nvPr>
        </p:nvSpPr>
        <p:spPr/>
        <p:txBody>
          <a:bodyPr/>
          <a:lstStyle/>
          <a:p>
            <a:fld id="{096DCEBD-BBED-41F1-A14E-02729B71C084}" type="slidenum">
              <a:rPr lang="en-US" smtClean="0"/>
              <a:pPr/>
              <a:t>19</a:t>
            </a:fld>
            <a:endParaRPr lang="en-US" dirty="0"/>
          </a:p>
        </p:txBody>
      </p:sp>
      <p:pic>
        <p:nvPicPr>
          <p:cNvPr id="9" name="Picture 2" descr="http://www.pace.edu/marketing-communications/sites/pace.edu.marketing-communications/files/logos/paceofficial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02086"/>
            <a:ext cx="1668076" cy="105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5518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500" y="138893"/>
            <a:ext cx="8229600" cy="603186"/>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Pace Path</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Date Placeholder 3"/>
          <p:cNvSpPr>
            <a:spLocks noGrp="1"/>
          </p:cNvSpPr>
          <p:nvPr>
            <p:ph type="dt" sz="half" idx="10"/>
          </p:nvPr>
        </p:nvSpPr>
        <p:spPr/>
        <p:txBody>
          <a:bodyPr/>
          <a:lstStyle/>
          <a:p>
            <a:fld id="{E086B866-0B49-473E-A97C-DF2AF21AB099}" type="datetime1">
              <a:rPr lang="en-US" smtClean="0"/>
              <a:pPr/>
              <a:t>6/8/2017</a:t>
            </a:fld>
            <a:endParaRPr lang="en-US" dirty="0"/>
          </a:p>
        </p:txBody>
      </p:sp>
      <p:sp>
        <p:nvSpPr>
          <p:cNvPr id="5" name="Slide Number Placeholder 4"/>
          <p:cNvSpPr>
            <a:spLocks noGrp="1"/>
          </p:cNvSpPr>
          <p:nvPr>
            <p:ph type="sldNum" sz="quarter" idx="12"/>
          </p:nvPr>
        </p:nvSpPr>
        <p:spPr/>
        <p:txBody>
          <a:bodyPr/>
          <a:lstStyle/>
          <a:p>
            <a:fld id="{096DCEBD-BBED-41F1-A14E-02729B71C084}" type="slidenum">
              <a:rPr lang="en-US" smtClean="0"/>
              <a:pPr/>
              <a:t>2</a:t>
            </a:fld>
            <a:endParaRPr lang="en-US" dirty="0"/>
          </a:p>
        </p:txBody>
      </p:sp>
      <p:pic>
        <p:nvPicPr>
          <p:cNvPr id="9" name="Picture 2" descr="http://www.pace.edu/marketing-communications/sites/pace.edu.marketing-communications/files/logos/paceofficial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02086"/>
            <a:ext cx="1668076" cy="10559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evans\Desktop\pace university.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4944" y="873664"/>
            <a:ext cx="4073802" cy="305535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bevans\Desktop\img_12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9422" y="3430062"/>
            <a:ext cx="4083902" cy="3062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601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500" y="138893"/>
            <a:ext cx="8229600" cy="603186"/>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 For more information…</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42763" y="941696"/>
            <a:ext cx="8229600" cy="5184468"/>
          </a:xfrm>
        </p:spPr>
        <p:txBody>
          <a:bodyPr>
            <a:noAutofit/>
          </a:bodyPr>
          <a:lstStyle/>
          <a:p>
            <a:pPr marL="457200" lvl="1" indent="0" algn="ctr">
              <a:spcBef>
                <a:spcPts val="600"/>
              </a:spcBef>
              <a:buNone/>
            </a:pPr>
            <a:r>
              <a:rPr lang="en-US" sz="6000" dirty="0" smtClean="0"/>
              <a:t>www.pace.edu/path</a:t>
            </a:r>
            <a:r>
              <a:rPr lang="en-US" sz="6600" dirty="0"/>
              <a:t/>
            </a:r>
            <a:br>
              <a:rPr lang="en-US" sz="6600" dirty="0"/>
            </a:br>
            <a:endParaRPr lang="en-US" sz="6600" dirty="0" smtClean="0"/>
          </a:p>
          <a:p>
            <a:pPr marL="457200" lvl="1" indent="0" algn="ctr">
              <a:spcBef>
                <a:spcPts val="600"/>
              </a:spcBef>
              <a:buNone/>
            </a:pPr>
            <a:endParaRPr lang="en-US" sz="6600" dirty="0"/>
          </a:p>
          <a:p>
            <a:pPr marL="457200" lvl="1" indent="0">
              <a:spcBef>
                <a:spcPts val="600"/>
              </a:spcBef>
              <a:buNone/>
            </a:pPr>
            <a:r>
              <a:rPr lang="en-US" sz="3200" dirty="0" smtClean="0"/>
              <a:t>	</a:t>
            </a:r>
            <a:endParaRPr lang="en-US" sz="2500" dirty="0"/>
          </a:p>
          <a:p>
            <a:pPr marL="457200" lvl="1" indent="0" algn="ctr">
              <a:spcBef>
                <a:spcPts val="600"/>
              </a:spcBef>
              <a:buNone/>
            </a:pPr>
            <a:endParaRPr lang="en-US" sz="2500" dirty="0" smtClean="0"/>
          </a:p>
          <a:p>
            <a:pPr marL="457200" lvl="1" indent="0" algn="ctr">
              <a:spcBef>
                <a:spcPts val="600"/>
              </a:spcBef>
              <a:buNone/>
            </a:pPr>
            <a:r>
              <a:rPr lang="en-US" sz="2500" dirty="0" smtClean="0"/>
              <a:t>Click for </a:t>
            </a:r>
            <a:r>
              <a:rPr lang="en-US" sz="2500" dirty="0"/>
              <a:t>Pace Path </a:t>
            </a:r>
            <a:r>
              <a:rPr lang="en-US" sz="2500" dirty="0" smtClean="0">
                <a:hlinkClick r:id="rId2"/>
              </a:rPr>
              <a:t>website</a:t>
            </a:r>
            <a:r>
              <a:rPr lang="en-US" sz="2500" dirty="0" smtClean="0"/>
              <a:t>, </a:t>
            </a:r>
            <a:r>
              <a:rPr lang="en-US" sz="2500" dirty="0" smtClean="0">
                <a:hlinkClick r:id="rId3"/>
              </a:rPr>
              <a:t>videos</a:t>
            </a:r>
            <a:r>
              <a:rPr lang="en-US" sz="2500" dirty="0" smtClean="0"/>
              <a:t>, and </a:t>
            </a:r>
            <a:r>
              <a:rPr lang="en-US" sz="2500" dirty="0" smtClean="0">
                <a:hlinkClick r:id="rId4"/>
              </a:rPr>
              <a:t>brochure</a:t>
            </a:r>
            <a:r>
              <a:rPr lang="en-US" sz="2500" dirty="0" smtClean="0"/>
              <a:t>.</a:t>
            </a:r>
          </a:p>
        </p:txBody>
      </p:sp>
      <p:sp>
        <p:nvSpPr>
          <p:cNvPr id="4" name="Date Placeholder 3"/>
          <p:cNvSpPr>
            <a:spLocks noGrp="1"/>
          </p:cNvSpPr>
          <p:nvPr>
            <p:ph type="dt" sz="half" idx="10"/>
          </p:nvPr>
        </p:nvSpPr>
        <p:spPr/>
        <p:txBody>
          <a:bodyPr/>
          <a:lstStyle/>
          <a:p>
            <a:fld id="{E086B866-0B49-473E-A97C-DF2AF21AB099}" type="datetime1">
              <a:rPr lang="en-US" smtClean="0"/>
              <a:pPr/>
              <a:t>6/8/2017</a:t>
            </a:fld>
            <a:endParaRPr lang="en-US" dirty="0"/>
          </a:p>
        </p:txBody>
      </p:sp>
      <p:sp>
        <p:nvSpPr>
          <p:cNvPr id="5" name="Slide Number Placeholder 4"/>
          <p:cNvSpPr>
            <a:spLocks noGrp="1"/>
          </p:cNvSpPr>
          <p:nvPr>
            <p:ph type="sldNum" sz="quarter" idx="12"/>
          </p:nvPr>
        </p:nvSpPr>
        <p:spPr/>
        <p:txBody>
          <a:bodyPr/>
          <a:lstStyle/>
          <a:p>
            <a:fld id="{096DCEBD-BBED-41F1-A14E-02729B71C084}" type="slidenum">
              <a:rPr lang="en-US" smtClean="0"/>
              <a:pPr/>
              <a:t>20</a:t>
            </a:fld>
            <a:endParaRPr lang="en-US" dirty="0"/>
          </a:p>
        </p:txBody>
      </p:sp>
      <p:pic>
        <p:nvPicPr>
          <p:cNvPr id="9" name="Picture 2" descr="http://www.pace.edu/marketing-communications/sites/pace.edu.marketing-communications/files/logos/paceofficial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5802086"/>
            <a:ext cx="1668076" cy="10559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G:\Caitlin\Logos &amp; Pics\Pace Path Bands as of 01061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9554" y="2326533"/>
            <a:ext cx="7912818" cy="22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1082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500" y="138893"/>
            <a:ext cx="8229600" cy="603186"/>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Pace Path</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42763" y="794658"/>
            <a:ext cx="8229600" cy="5331506"/>
          </a:xfrm>
        </p:spPr>
        <p:txBody>
          <a:bodyPr>
            <a:noAutofit/>
          </a:bodyPr>
          <a:lstStyle/>
          <a:p>
            <a:pPr>
              <a:spcBef>
                <a:spcPts val="600"/>
              </a:spcBef>
            </a:pPr>
            <a:r>
              <a:rPr lang="en-US" sz="3000" dirty="0" smtClean="0"/>
              <a:t>Pace University provides to its </a:t>
            </a:r>
            <a:r>
              <a:rPr lang="en-US" sz="3000" dirty="0"/>
              <a:t>undergraduates a powerful combination of knowledge in the professions, real-world experience, and a rigorous liberal arts curriculum, giving them the skills and habits of mind to realize their full potential</a:t>
            </a:r>
            <a:r>
              <a:rPr lang="en-US" sz="3000" dirty="0" smtClean="0"/>
              <a:t>.</a:t>
            </a:r>
          </a:p>
          <a:p>
            <a:pPr>
              <a:spcBef>
                <a:spcPts val="600"/>
              </a:spcBef>
            </a:pPr>
            <a:r>
              <a:rPr lang="en-US" sz="3000" dirty="0" smtClean="0"/>
              <a:t>The Pace Path helps facilitate </a:t>
            </a:r>
            <a:br>
              <a:rPr lang="en-US" sz="3000" dirty="0" smtClean="0"/>
            </a:br>
            <a:r>
              <a:rPr lang="en-US" sz="3000" dirty="0" smtClean="0"/>
              <a:t>these goals within Pace’s </a:t>
            </a:r>
            <a:br>
              <a:rPr lang="en-US" sz="3000" dirty="0" smtClean="0"/>
            </a:br>
            <a:r>
              <a:rPr lang="en-US" sz="3000" dirty="0" smtClean="0"/>
              <a:t>historic mission of </a:t>
            </a:r>
            <a:br>
              <a:rPr lang="en-US" sz="3000" dirty="0" smtClean="0"/>
            </a:br>
            <a:r>
              <a:rPr lang="en-US" sz="3000" i="1" dirty="0" err="1" smtClean="0"/>
              <a:t>Opportunitas</a:t>
            </a:r>
            <a:r>
              <a:rPr lang="en-US" sz="3000" dirty="0" smtClean="0"/>
              <a:t>. </a:t>
            </a:r>
            <a:endParaRPr lang="en-US" sz="3000" dirty="0">
              <a:latin typeface="Lucida Bright" panose="02040602050505020304" pitchFamily="18" charset="0"/>
            </a:endParaRPr>
          </a:p>
        </p:txBody>
      </p:sp>
      <p:sp>
        <p:nvSpPr>
          <p:cNvPr id="4" name="Date Placeholder 3"/>
          <p:cNvSpPr>
            <a:spLocks noGrp="1"/>
          </p:cNvSpPr>
          <p:nvPr>
            <p:ph type="dt" sz="half" idx="10"/>
          </p:nvPr>
        </p:nvSpPr>
        <p:spPr/>
        <p:txBody>
          <a:bodyPr/>
          <a:lstStyle/>
          <a:p>
            <a:fld id="{E086B866-0B49-473E-A97C-DF2AF21AB099}" type="datetime1">
              <a:rPr lang="en-US" smtClean="0"/>
              <a:pPr/>
              <a:t>6/8/2017</a:t>
            </a:fld>
            <a:endParaRPr lang="en-US" dirty="0"/>
          </a:p>
        </p:txBody>
      </p:sp>
      <p:sp>
        <p:nvSpPr>
          <p:cNvPr id="5" name="Slide Number Placeholder 4"/>
          <p:cNvSpPr>
            <a:spLocks noGrp="1"/>
          </p:cNvSpPr>
          <p:nvPr>
            <p:ph type="sldNum" sz="quarter" idx="12"/>
          </p:nvPr>
        </p:nvSpPr>
        <p:spPr/>
        <p:txBody>
          <a:bodyPr/>
          <a:lstStyle/>
          <a:p>
            <a:fld id="{096DCEBD-BBED-41F1-A14E-02729B71C084}" type="slidenum">
              <a:rPr lang="en-US" smtClean="0"/>
              <a:pPr/>
              <a:t>3</a:t>
            </a:fld>
            <a:endParaRPr lang="en-US" dirty="0"/>
          </a:p>
        </p:txBody>
      </p:sp>
      <p:pic>
        <p:nvPicPr>
          <p:cNvPr id="9" name="Picture 2" descr="http://www.pace.edu/marketing-communications/sites/pace.edu.marketing-communications/files/logos/paceofficial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02086"/>
            <a:ext cx="1668076" cy="1055914"/>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p:cNvPicPr>
            <a:picLocks noChangeAspect="1"/>
          </p:cNvPicPr>
          <p:nvPr/>
        </p:nvPicPr>
        <p:blipFill>
          <a:blip r:embed="rId3"/>
          <a:stretch>
            <a:fillRect/>
          </a:stretch>
        </p:blipFill>
        <p:spPr>
          <a:xfrm>
            <a:off x="5770686" y="3288224"/>
            <a:ext cx="2479427" cy="3316530"/>
          </a:xfrm>
          <a:prstGeom prst="rect">
            <a:avLst/>
          </a:prstGeom>
        </p:spPr>
      </p:pic>
    </p:spTree>
    <p:extLst>
      <p:ext uri="{BB962C8B-B14F-4D97-AF65-F5344CB8AC3E}">
        <p14:creationId xmlns:p14="http://schemas.microsoft.com/office/powerpoint/2010/main" val="2666750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500" y="138893"/>
            <a:ext cx="8229600" cy="603186"/>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Pace Path</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42763" y="794658"/>
            <a:ext cx="8229600" cy="5331506"/>
          </a:xfrm>
        </p:spPr>
        <p:txBody>
          <a:bodyPr>
            <a:noAutofit/>
          </a:bodyPr>
          <a:lstStyle/>
          <a:p>
            <a:pPr>
              <a:spcBef>
                <a:spcPts val="600"/>
              </a:spcBef>
            </a:pPr>
            <a:r>
              <a:rPr lang="en-US" sz="3000" dirty="0" smtClean="0"/>
              <a:t>Pace has been acknowledged for exceptional outcomes for its students by outside sources.</a:t>
            </a:r>
          </a:p>
          <a:p>
            <a:pPr lvl="1">
              <a:spcBef>
                <a:spcPts val="600"/>
              </a:spcBef>
            </a:pPr>
            <a:r>
              <a:rPr lang="en-US" sz="2500" dirty="0" smtClean="0">
                <a:latin typeface="+mj-lt"/>
              </a:rPr>
              <a:t>Recently Pace was ranked second place nationally by the Equality of Opportunity Project for upward mobility based on students moving from the bottom fifth to top fifth in income distribution.</a:t>
            </a:r>
          </a:p>
          <a:p>
            <a:pPr lvl="1">
              <a:spcBef>
                <a:spcPts val="600"/>
              </a:spcBef>
            </a:pPr>
            <a:r>
              <a:rPr lang="en-US" sz="2500" dirty="0" smtClean="0">
                <a:latin typeface="+mj-lt"/>
              </a:rPr>
              <a:t>PayScale ranked Pace in the top 9</a:t>
            </a:r>
            <a:r>
              <a:rPr lang="en-US" sz="2500" smtClean="0">
                <a:latin typeface="+mj-lt"/>
              </a:rPr>
              <a:t>% for </a:t>
            </a:r>
            <a:r>
              <a:rPr lang="en-US" sz="2500" dirty="0" smtClean="0">
                <a:latin typeface="+mj-lt"/>
              </a:rPr>
              <a:t>future salary potential.</a:t>
            </a:r>
          </a:p>
          <a:p>
            <a:pPr lvl="1">
              <a:spcBef>
                <a:spcPts val="600"/>
              </a:spcBef>
            </a:pPr>
            <a:r>
              <a:rPr lang="en-US" sz="2500" dirty="0" smtClean="0">
                <a:latin typeface="+mj-lt"/>
              </a:rPr>
              <a:t>Business Insider ranked Pace as the number one underrated university in the US, which means Pace has tremendous potential to grow its national reputation. </a:t>
            </a:r>
          </a:p>
        </p:txBody>
      </p:sp>
      <p:sp>
        <p:nvSpPr>
          <p:cNvPr id="4" name="Date Placeholder 3"/>
          <p:cNvSpPr>
            <a:spLocks noGrp="1"/>
          </p:cNvSpPr>
          <p:nvPr>
            <p:ph type="dt" sz="half" idx="10"/>
          </p:nvPr>
        </p:nvSpPr>
        <p:spPr/>
        <p:txBody>
          <a:bodyPr/>
          <a:lstStyle/>
          <a:p>
            <a:fld id="{E086B866-0B49-473E-A97C-DF2AF21AB099}" type="datetime1">
              <a:rPr lang="en-US" smtClean="0"/>
              <a:pPr/>
              <a:t>6/8/2017</a:t>
            </a:fld>
            <a:endParaRPr lang="en-US" dirty="0"/>
          </a:p>
        </p:txBody>
      </p:sp>
      <p:sp>
        <p:nvSpPr>
          <p:cNvPr id="5" name="Slide Number Placeholder 4"/>
          <p:cNvSpPr>
            <a:spLocks noGrp="1"/>
          </p:cNvSpPr>
          <p:nvPr>
            <p:ph type="sldNum" sz="quarter" idx="12"/>
          </p:nvPr>
        </p:nvSpPr>
        <p:spPr/>
        <p:txBody>
          <a:bodyPr/>
          <a:lstStyle/>
          <a:p>
            <a:fld id="{096DCEBD-BBED-41F1-A14E-02729B71C084}" type="slidenum">
              <a:rPr lang="en-US" smtClean="0"/>
              <a:pPr/>
              <a:t>4</a:t>
            </a:fld>
            <a:endParaRPr lang="en-US" dirty="0"/>
          </a:p>
        </p:txBody>
      </p:sp>
      <p:pic>
        <p:nvPicPr>
          <p:cNvPr id="9" name="Picture 2" descr="http://www.pace.edu/marketing-communications/sites/pace.edu.marketing-communications/files/logos/paceofficial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02086"/>
            <a:ext cx="1668076" cy="105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431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500" y="138893"/>
            <a:ext cx="8229600" cy="603186"/>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 What is Pace Path?</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42763" y="794658"/>
            <a:ext cx="8229600" cy="5331506"/>
          </a:xfrm>
        </p:spPr>
        <p:txBody>
          <a:bodyPr>
            <a:noAutofit/>
          </a:bodyPr>
          <a:lstStyle/>
          <a:p>
            <a:pPr>
              <a:spcBef>
                <a:spcPts val="600"/>
              </a:spcBef>
            </a:pPr>
            <a:r>
              <a:rPr lang="en-US" sz="2700" dirty="0" smtClean="0"/>
              <a:t>The </a:t>
            </a:r>
            <a:r>
              <a:rPr lang="en-US" sz="2700" dirty="0"/>
              <a:t>Pace Path combines academic and real-world experiences through purposeful planning and mentoring. </a:t>
            </a:r>
            <a:endParaRPr lang="en-US" sz="2700" dirty="0" smtClean="0"/>
          </a:p>
          <a:p>
            <a:pPr>
              <a:spcBef>
                <a:spcPts val="600"/>
              </a:spcBef>
            </a:pPr>
            <a:r>
              <a:rPr lang="en-US" sz="2700" dirty="0" smtClean="0"/>
              <a:t>The </a:t>
            </a:r>
            <a:r>
              <a:rPr lang="en-US" sz="2700" dirty="0"/>
              <a:t>Path guides all undergraduate students toward becoming successful, sought-after leaders in their fields</a:t>
            </a:r>
            <a:r>
              <a:rPr lang="en-US" sz="2700" dirty="0" smtClean="0"/>
              <a:t>.</a:t>
            </a:r>
          </a:p>
          <a:p>
            <a:pPr>
              <a:spcBef>
                <a:spcPts val="600"/>
              </a:spcBef>
            </a:pPr>
            <a:r>
              <a:rPr lang="en-US" sz="2700" dirty="0" smtClean="0"/>
              <a:t>It had a limited introduction in fall 2014 with more robust implementation in fall 2015 starting with University 101, the introductory first-year orientation class. </a:t>
            </a:r>
          </a:p>
          <a:p>
            <a:pPr>
              <a:spcBef>
                <a:spcPts val="600"/>
              </a:spcBef>
            </a:pPr>
            <a:r>
              <a:rPr lang="en-US" sz="2700" dirty="0" smtClean="0"/>
              <a:t>There are four pillars supporting the Pace Path.</a:t>
            </a:r>
            <a:endParaRPr lang="en-US" sz="2700" dirty="0"/>
          </a:p>
          <a:p>
            <a:pPr marL="0" indent="0">
              <a:spcBef>
                <a:spcPts val="600"/>
              </a:spcBef>
              <a:buNone/>
            </a:pPr>
            <a:endParaRPr lang="en-US" sz="3200" dirty="0">
              <a:latin typeface="Lucida Bright" panose="02040602050505020304" pitchFamily="18" charset="0"/>
            </a:endParaRPr>
          </a:p>
        </p:txBody>
      </p:sp>
      <p:sp>
        <p:nvSpPr>
          <p:cNvPr id="4" name="Date Placeholder 3"/>
          <p:cNvSpPr>
            <a:spLocks noGrp="1"/>
          </p:cNvSpPr>
          <p:nvPr>
            <p:ph type="dt" sz="half" idx="10"/>
          </p:nvPr>
        </p:nvSpPr>
        <p:spPr/>
        <p:txBody>
          <a:bodyPr/>
          <a:lstStyle/>
          <a:p>
            <a:fld id="{E086B866-0B49-473E-A97C-DF2AF21AB099}" type="datetime1">
              <a:rPr lang="en-US" smtClean="0"/>
              <a:pPr/>
              <a:t>6/8/2017</a:t>
            </a:fld>
            <a:endParaRPr lang="en-US" dirty="0"/>
          </a:p>
        </p:txBody>
      </p:sp>
      <p:sp>
        <p:nvSpPr>
          <p:cNvPr id="5" name="Slide Number Placeholder 4"/>
          <p:cNvSpPr>
            <a:spLocks noGrp="1"/>
          </p:cNvSpPr>
          <p:nvPr>
            <p:ph type="sldNum" sz="quarter" idx="12"/>
          </p:nvPr>
        </p:nvSpPr>
        <p:spPr/>
        <p:txBody>
          <a:bodyPr/>
          <a:lstStyle/>
          <a:p>
            <a:fld id="{096DCEBD-BBED-41F1-A14E-02729B71C084}" type="slidenum">
              <a:rPr lang="en-US" smtClean="0"/>
              <a:pPr/>
              <a:t>5</a:t>
            </a:fld>
            <a:endParaRPr lang="en-US" dirty="0"/>
          </a:p>
        </p:txBody>
      </p:sp>
      <p:pic>
        <p:nvPicPr>
          <p:cNvPr id="9" name="Picture 2" descr="http://www.pace.edu/marketing-communications/sites/pace.edu.marketing-communications/files/logos/paceofficial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02086"/>
            <a:ext cx="1668076" cy="105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202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500" y="138893"/>
            <a:ext cx="8229600" cy="603186"/>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 Pillar 1</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42763" y="794658"/>
            <a:ext cx="8229600" cy="5331506"/>
          </a:xfrm>
        </p:spPr>
        <p:txBody>
          <a:bodyPr>
            <a:noAutofit/>
          </a:bodyPr>
          <a:lstStyle/>
          <a:p>
            <a:pPr marL="0" indent="0">
              <a:spcBef>
                <a:spcPts val="600"/>
              </a:spcBef>
              <a:buNone/>
            </a:pPr>
            <a:r>
              <a:rPr lang="en-US" sz="8800" dirty="0" smtClean="0">
                <a:latin typeface="Lucida Bright" panose="02040602050505020304" pitchFamily="18" charset="0"/>
              </a:rPr>
              <a:t>P</a:t>
            </a:r>
          </a:p>
          <a:p>
            <a:pPr marL="0" indent="0">
              <a:spcBef>
                <a:spcPts val="600"/>
              </a:spcBef>
              <a:buNone/>
            </a:pPr>
            <a:r>
              <a:rPr lang="en-US" sz="5000" dirty="0" smtClean="0">
                <a:latin typeface="Lucida Bright" panose="02040602050505020304" pitchFamily="18" charset="0"/>
              </a:rPr>
              <a:t>Purposeful Planning</a:t>
            </a:r>
            <a:endParaRPr lang="en-US" sz="5000" dirty="0">
              <a:latin typeface="Lucida Bright" panose="02040602050505020304" pitchFamily="18" charset="0"/>
            </a:endParaRPr>
          </a:p>
        </p:txBody>
      </p:sp>
      <p:sp>
        <p:nvSpPr>
          <p:cNvPr id="4" name="Date Placeholder 3"/>
          <p:cNvSpPr>
            <a:spLocks noGrp="1"/>
          </p:cNvSpPr>
          <p:nvPr>
            <p:ph type="dt" sz="half" idx="10"/>
          </p:nvPr>
        </p:nvSpPr>
        <p:spPr/>
        <p:txBody>
          <a:bodyPr/>
          <a:lstStyle/>
          <a:p>
            <a:fld id="{E086B866-0B49-473E-A97C-DF2AF21AB099}" type="datetime1">
              <a:rPr lang="en-US" smtClean="0"/>
              <a:pPr/>
              <a:t>6/8/2017</a:t>
            </a:fld>
            <a:endParaRPr lang="en-US" dirty="0"/>
          </a:p>
        </p:txBody>
      </p:sp>
      <p:sp>
        <p:nvSpPr>
          <p:cNvPr id="5" name="Slide Number Placeholder 4"/>
          <p:cNvSpPr>
            <a:spLocks noGrp="1"/>
          </p:cNvSpPr>
          <p:nvPr>
            <p:ph type="sldNum" sz="quarter" idx="12"/>
          </p:nvPr>
        </p:nvSpPr>
        <p:spPr/>
        <p:txBody>
          <a:bodyPr/>
          <a:lstStyle/>
          <a:p>
            <a:fld id="{096DCEBD-BBED-41F1-A14E-02729B71C084}" type="slidenum">
              <a:rPr lang="en-US" smtClean="0"/>
              <a:pPr/>
              <a:t>6</a:t>
            </a:fld>
            <a:endParaRPr lang="en-US" dirty="0"/>
          </a:p>
        </p:txBody>
      </p:sp>
      <p:pic>
        <p:nvPicPr>
          <p:cNvPr id="9" name="Picture 2" descr="http://www.pace.edu/marketing-communications/sites/pace.edu.marketing-communications/files/logos/paceofficial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02086"/>
            <a:ext cx="1668076" cy="105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357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500" y="138893"/>
            <a:ext cx="8229600" cy="603186"/>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 Pillar 1</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42763" y="655093"/>
            <a:ext cx="8229600" cy="5471071"/>
          </a:xfrm>
        </p:spPr>
        <p:txBody>
          <a:bodyPr>
            <a:noAutofit/>
          </a:bodyPr>
          <a:lstStyle/>
          <a:p>
            <a:r>
              <a:rPr lang="en-US" sz="2550" dirty="0" smtClean="0"/>
              <a:t>Pace </a:t>
            </a:r>
            <a:r>
              <a:rPr lang="en-US" sz="2550" dirty="0"/>
              <a:t>Path Plan: Your Four Year Guide to </a:t>
            </a:r>
            <a:r>
              <a:rPr lang="en-US" sz="2550" dirty="0" smtClean="0"/>
              <a:t>Success in University 101 found </a:t>
            </a:r>
            <a:r>
              <a:rPr lang="en-US" sz="2550" dirty="0" smtClean="0">
                <a:hlinkClick r:id="rId2"/>
              </a:rPr>
              <a:t>here</a:t>
            </a:r>
            <a:r>
              <a:rPr lang="en-US" sz="2550" dirty="0" smtClean="0"/>
              <a:t>.</a:t>
            </a:r>
            <a:endParaRPr lang="en-US" sz="2550" dirty="0"/>
          </a:p>
          <a:p>
            <a:r>
              <a:rPr lang="en-US" sz="2550" dirty="0" smtClean="0"/>
              <a:t>Students prepare measureable goals </a:t>
            </a:r>
            <a:r>
              <a:rPr lang="en-US" sz="2550" dirty="0"/>
              <a:t>and </a:t>
            </a:r>
            <a:r>
              <a:rPr lang="en-US" sz="2550" dirty="0" smtClean="0"/>
              <a:t>actions </a:t>
            </a:r>
            <a:r>
              <a:rPr lang="en-US" sz="2550" dirty="0"/>
              <a:t>s</a:t>
            </a:r>
            <a:r>
              <a:rPr lang="en-US" sz="2550" dirty="0" smtClean="0"/>
              <a:t>teps for their four years at Pace University, which change with the students over time.</a:t>
            </a:r>
          </a:p>
          <a:p>
            <a:r>
              <a:rPr lang="en-US" sz="2550" dirty="0" smtClean="0"/>
              <a:t>Continued check-in with advisors occurs over four </a:t>
            </a:r>
            <a:br>
              <a:rPr lang="en-US" sz="2550" dirty="0" smtClean="0"/>
            </a:br>
            <a:r>
              <a:rPr lang="en-US" sz="2550" dirty="0" smtClean="0"/>
              <a:t>years.</a:t>
            </a:r>
          </a:p>
        </p:txBody>
      </p:sp>
      <p:sp>
        <p:nvSpPr>
          <p:cNvPr id="4" name="Date Placeholder 3"/>
          <p:cNvSpPr>
            <a:spLocks noGrp="1"/>
          </p:cNvSpPr>
          <p:nvPr>
            <p:ph type="dt" sz="half" idx="10"/>
          </p:nvPr>
        </p:nvSpPr>
        <p:spPr/>
        <p:txBody>
          <a:bodyPr/>
          <a:lstStyle/>
          <a:p>
            <a:fld id="{E086B866-0B49-473E-A97C-DF2AF21AB099}" type="datetime1">
              <a:rPr lang="en-US" smtClean="0"/>
              <a:pPr/>
              <a:t>6/8/2017</a:t>
            </a:fld>
            <a:endParaRPr lang="en-US" dirty="0"/>
          </a:p>
        </p:txBody>
      </p:sp>
      <p:sp>
        <p:nvSpPr>
          <p:cNvPr id="5" name="Slide Number Placeholder 4"/>
          <p:cNvSpPr>
            <a:spLocks noGrp="1"/>
          </p:cNvSpPr>
          <p:nvPr>
            <p:ph type="sldNum" sz="quarter" idx="12"/>
          </p:nvPr>
        </p:nvSpPr>
        <p:spPr/>
        <p:txBody>
          <a:bodyPr/>
          <a:lstStyle/>
          <a:p>
            <a:fld id="{096DCEBD-BBED-41F1-A14E-02729B71C084}" type="slidenum">
              <a:rPr lang="en-US" smtClean="0"/>
              <a:pPr/>
              <a:t>7</a:t>
            </a:fld>
            <a:endParaRPr lang="en-US" dirty="0"/>
          </a:p>
        </p:txBody>
      </p:sp>
      <p:pic>
        <p:nvPicPr>
          <p:cNvPr id="9" name="Picture 2" descr="http://www.pace.edu/marketing-communications/sites/pace.edu.marketing-communications/files/logos/paceofficial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02086"/>
            <a:ext cx="1668076" cy="10559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5431587" y="3523695"/>
            <a:ext cx="2913620" cy="2439796"/>
          </a:xfrm>
          <a:prstGeom prst="rect">
            <a:avLst/>
          </a:prstGeom>
        </p:spPr>
      </p:pic>
    </p:spTree>
    <p:extLst>
      <p:ext uri="{BB962C8B-B14F-4D97-AF65-F5344CB8AC3E}">
        <p14:creationId xmlns:p14="http://schemas.microsoft.com/office/powerpoint/2010/main" val="3774206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500" y="138893"/>
            <a:ext cx="8229600" cy="603186"/>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 Pillar 2</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42763" y="794658"/>
            <a:ext cx="8229600" cy="5331506"/>
          </a:xfrm>
        </p:spPr>
        <p:txBody>
          <a:bodyPr>
            <a:noAutofit/>
          </a:bodyPr>
          <a:lstStyle/>
          <a:p>
            <a:pPr marL="0" indent="0">
              <a:spcBef>
                <a:spcPts val="600"/>
              </a:spcBef>
              <a:buNone/>
            </a:pPr>
            <a:r>
              <a:rPr lang="en-US" sz="8800" dirty="0" smtClean="0">
                <a:latin typeface="Lucida Bright" panose="02040602050505020304" pitchFamily="18" charset="0"/>
              </a:rPr>
              <a:t>A</a:t>
            </a:r>
          </a:p>
          <a:p>
            <a:pPr marL="0" indent="0">
              <a:spcBef>
                <a:spcPts val="600"/>
              </a:spcBef>
              <a:buNone/>
            </a:pPr>
            <a:r>
              <a:rPr lang="en-US" sz="5000" dirty="0" smtClean="0">
                <a:latin typeface="Lucida Bright" panose="02040602050505020304" pitchFamily="18" charset="0"/>
              </a:rPr>
              <a:t>Academic Excellence</a:t>
            </a:r>
            <a:endParaRPr lang="en-US" sz="5000" dirty="0">
              <a:latin typeface="Lucida Bright" panose="02040602050505020304" pitchFamily="18" charset="0"/>
            </a:endParaRPr>
          </a:p>
        </p:txBody>
      </p:sp>
      <p:sp>
        <p:nvSpPr>
          <p:cNvPr id="4" name="Date Placeholder 3"/>
          <p:cNvSpPr>
            <a:spLocks noGrp="1"/>
          </p:cNvSpPr>
          <p:nvPr>
            <p:ph type="dt" sz="half" idx="10"/>
          </p:nvPr>
        </p:nvSpPr>
        <p:spPr/>
        <p:txBody>
          <a:bodyPr/>
          <a:lstStyle/>
          <a:p>
            <a:fld id="{E086B866-0B49-473E-A97C-DF2AF21AB099}" type="datetime1">
              <a:rPr lang="en-US" smtClean="0"/>
              <a:pPr/>
              <a:t>6/8/2017</a:t>
            </a:fld>
            <a:endParaRPr lang="en-US" dirty="0"/>
          </a:p>
        </p:txBody>
      </p:sp>
      <p:sp>
        <p:nvSpPr>
          <p:cNvPr id="5" name="Slide Number Placeholder 4"/>
          <p:cNvSpPr>
            <a:spLocks noGrp="1"/>
          </p:cNvSpPr>
          <p:nvPr>
            <p:ph type="sldNum" sz="quarter" idx="12"/>
          </p:nvPr>
        </p:nvSpPr>
        <p:spPr/>
        <p:txBody>
          <a:bodyPr/>
          <a:lstStyle/>
          <a:p>
            <a:fld id="{096DCEBD-BBED-41F1-A14E-02729B71C084}" type="slidenum">
              <a:rPr lang="en-US" smtClean="0"/>
              <a:pPr/>
              <a:t>8</a:t>
            </a:fld>
            <a:endParaRPr lang="en-US" dirty="0"/>
          </a:p>
        </p:txBody>
      </p:sp>
      <p:pic>
        <p:nvPicPr>
          <p:cNvPr id="9" name="Picture 2" descr="http://www.pace.edu/marketing-communications/sites/pace.edu.marketing-communications/files/logos/paceofficial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802086"/>
            <a:ext cx="1668076" cy="1055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928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4500" y="138893"/>
            <a:ext cx="8229600" cy="603186"/>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 Pillar 2</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42763" y="742079"/>
            <a:ext cx="8229600" cy="5384085"/>
          </a:xfrm>
        </p:spPr>
        <p:txBody>
          <a:bodyPr>
            <a:noAutofit/>
          </a:bodyPr>
          <a:lstStyle/>
          <a:p>
            <a:r>
              <a:rPr lang="en-US" sz="2900" dirty="0" smtClean="0"/>
              <a:t>Pace University offers strong undergraduate academic programs across five Schools and Colleges.</a:t>
            </a:r>
          </a:p>
          <a:p>
            <a:r>
              <a:rPr lang="en-US" sz="2900" dirty="0" smtClean="0"/>
              <a:t>All programs have a common foundational core in order to develop important literacies in the 21</a:t>
            </a:r>
            <a:r>
              <a:rPr lang="en-US" sz="2900" baseline="30000" dirty="0" smtClean="0"/>
              <a:t>st</a:t>
            </a:r>
            <a:r>
              <a:rPr lang="en-US" sz="2900" dirty="0" smtClean="0"/>
              <a:t> Century such as quantitative, reading and writing, and technological skills. </a:t>
            </a:r>
          </a:p>
          <a:p>
            <a:r>
              <a:rPr lang="en-US" sz="2900" dirty="0" smtClean="0"/>
              <a:t>Each School and College has </a:t>
            </a:r>
            <a:br>
              <a:rPr lang="en-US" sz="2900" dirty="0" smtClean="0"/>
            </a:br>
            <a:r>
              <a:rPr lang="en-US" sz="2900" dirty="0" smtClean="0"/>
              <a:t>an articulated Pace Path </a:t>
            </a:r>
            <a:br>
              <a:rPr lang="en-US" sz="2900" dirty="0" smtClean="0"/>
            </a:br>
            <a:r>
              <a:rPr lang="en-US" sz="2900" dirty="0" smtClean="0">
                <a:hlinkClick r:id="rId2"/>
              </a:rPr>
              <a:t>website</a:t>
            </a:r>
            <a:r>
              <a:rPr lang="en-US" sz="2900" dirty="0" smtClean="0"/>
              <a:t>. </a:t>
            </a:r>
            <a:endParaRPr lang="en-US" sz="2900" dirty="0"/>
          </a:p>
          <a:p>
            <a:pPr marL="0" indent="0">
              <a:spcBef>
                <a:spcPts val="600"/>
              </a:spcBef>
              <a:buNone/>
            </a:pPr>
            <a:endParaRPr lang="en-US" sz="3200" dirty="0">
              <a:latin typeface="Lucida Bright" panose="02040602050505020304" pitchFamily="18" charset="0"/>
            </a:endParaRPr>
          </a:p>
        </p:txBody>
      </p:sp>
      <p:sp>
        <p:nvSpPr>
          <p:cNvPr id="4" name="Date Placeholder 3"/>
          <p:cNvSpPr>
            <a:spLocks noGrp="1"/>
          </p:cNvSpPr>
          <p:nvPr>
            <p:ph type="dt" sz="half" idx="10"/>
          </p:nvPr>
        </p:nvSpPr>
        <p:spPr/>
        <p:txBody>
          <a:bodyPr/>
          <a:lstStyle/>
          <a:p>
            <a:fld id="{E086B866-0B49-473E-A97C-DF2AF21AB099}" type="datetime1">
              <a:rPr lang="en-US" smtClean="0"/>
              <a:pPr/>
              <a:t>6/8/2017</a:t>
            </a:fld>
            <a:endParaRPr lang="en-US" dirty="0"/>
          </a:p>
        </p:txBody>
      </p:sp>
      <p:sp>
        <p:nvSpPr>
          <p:cNvPr id="5" name="Slide Number Placeholder 4"/>
          <p:cNvSpPr>
            <a:spLocks noGrp="1"/>
          </p:cNvSpPr>
          <p:nvPr>
            <p:ph type="sldNum" sz="quarter" idx="12"/>
          </p:nvPr>
        </p:nvSpPr>
        <p:spPr/>
        <p:txBody>
          <a:bodyPr/>
          <a:lstStyle/>
          <a:p>
            <a:fld id="{096DCEBD-BBED-41F1-A14E-02729B71C084}" type="slidenum">
              <a:rPr lang="en-US" smtClean="0"/>
              <a:pPr/>
              <a:t>9</a:t>
            </a:fld>
            <a:endParaRPr lang="en-US" dirty="0"/>
          </a:p>
        </p:txBody>
      </p:sp>
      <p:pic>
        <p:nvPicPr>
          <p:cNvPr id="9" name="Picture 2" descr="http://www.pace.edu/marketing-communications/sites/pace.edu.marketing-communications/files/logos/paceofficial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802086"/>
            <a:ext cx="1668076" cy="10559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5470633" y="3813002"/>
            <a:ext cx="2606567" cy="2679873"/>
          </a:xfrm>
          <a:prstGeom prst="rect">
            <a:avLst/>
          </a:prstGeom>
        </p:spPr>
      </p:pic>
    </p:spTree>
    <p:extLst>
      <p:ext uri="{BB962C8B-B14F-4D97-AF65-F5344CB8AC3E}">
        <p14:creationId xmlns:p14="http://schemas.microsoft.com/office/powerpoint/2010/main" val="2574463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12712</TotalTime>
  <Words>810</Words>
  <Application>Microsoft Office PowerPoint</Application>
  <PresentationFormat>On-screen Show (4:3)</PresentationFormat>
  <Paragraphs>136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Lucida Bright</vt:lpstr>
      <vt:lpstr>Verdana</vt:lpstr>
      <vt:lpstr>Office Theme</vt:lpstr>
      <vt:lpstr>PowerPoint Presentation</vt:lpstr>
      <vt:lpstr>Pace Path</vt:lpstr>
      <vt:lpstr>Pace Path</vt:lpstr>
      <vt:lpstr>Pace Path</vt:lpstr>
      <vt:lpstr> What is Pace Path?</vt:lpstr>
      <vt:lpstr> Pillar 1</vt:lpstr>
      <vt:lpstr> Pillar 1</vt:lpstr>
      <vt:lpstr> Pillar 2</vt:lpstr>
      <vt:lpstr> Pillar 2</vt:lpstr>
      <vt:lpstr> Pillar 3</vt:lpstr>
      <vt:lpstr> Pillar 3</vt:lpstr>
      <vt:lpstr> Pillar 4</vt:lpstr>
      <vt:lpstr> Pillar 4</vt:lpstr>
      <vt:lpstr>What are the Learning Goals?</vt:lpstr>
      <vt:lpstr>Pace Path Early Start</vt:lpstr>
      <vt:lpstr>Pace Path Early Start</vt:lpstr>
      <vt:lpstr>Pace Path Early Start</vt:lpstr>
      <vt:lpstr>Pace Path Early Start</vt:lpstr>
      <vt:lpstr>Pace Path Early Start</vt:lpstr>
      <vt:lpstr> For more information…</vt:lpstr>
    </vt:vector>
  </TitlesOfParts>
  <Company>Pace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Mackinlay, Adele M.</cp:lastModifiedBy>
  <cp:revision>301</cp:revision>
  <cp:lastPrinted>2014-09-17T19:10:53Z</cp:lastPrinted>
  <dcterms:created xsi:type="dcterms:W3CDTF">2014-03-28T18:31:01Z</dcterms:created>
  <dcterms:modified xsi:type="dcterms:W3CDTF">2017-06-08T13:32:01Z</dcterms:modified>
</cp:coreProperties>
</file>